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12192000" cy="6858000"/>
  <p:notesSz cx="7010400" cy="9296400"/>
  <p:defaultTextStyle>
    <a:defPPr>
      <a:defRPr lang="en-US"/>
    </a:defPPr>
    <a:lvl1pPr marL="0" algn="l" defTabSz="914395" rtl="0" eaLnBrk="1" latinLnBrk="0" hangingPunct="1">
      <a:defRPr sz="1801" kern="1200">
        <a:solidFill>
          <a:schemeClr val="tx1"/>
        </a:solidFill>
        <a:latin typeface="+mn-lt"/>
        <a:ea typeface="+mn-ea"/>
        <a:cs typeface="+mn-cs"/>
      </a:defRPr>
    </a:lvl1pPr>
    <a:lvl2pPr marL="457196" algn="l" defTabSz="914395" rtl="0" eaLnBrk="1" latinLnBrk="0" hangingPunct="1">
      <a:defRPr sz="1801" kern="1200">
        <a:solidFill>
          <a:schemeClr val="tx1"/>
        </a:solidFill>
        <a:latin typeface="+mn-lt"/>
        <a:ea typeface="+mn-ea"/>
        <a:cs typeface="+mn-cs"/>
      </a:defRPr>
    </a:lvl2pPr>
    <a:lvl3pPr marL="914395" algn="l" defTabSz="914395" rtl="0" eaLnBrk="1" latinLnBrk="0" hangingPunct="1">
      <a:defRPr sz="1801" kern="1200">
        <a:solidFill>
          <a:schemeClr val="tx1"/>
        </a:solidFill>
        <a:latin typeface="+mn-lt"/>
        <a:ea typeface="+mn-ea"/>
        <a:cs typeface="+mn-cs"/>
      </a:defRPr>
    </a:lvl3pPr>
    <a:lvl4pPr marL="1371591" algn="l" defTabSz="914395" rtl="0" eaLnBrk="1" latinLnBrk="0" hangingPunct="1">
      <a:defRPr sz="1801" kern="1200">
        <a:solidFill>
          <a:schemeClr val="tx1"/>
        </a:solidFill>
        <a:latin typeface="+mn-lt"/>
        <a:ea typeface="+mn-ea"/>
        <a:cs typeface="+mn-cs"/>
      </a:defRPr>
    </a:lvl4pPr>
    <a:lvl5pPr marL="1828789" algn="l" defTabSz="914395" rtl="0" eaLnBrk="1" latinLnBrk="0" hangingPunct="1">
      <a:defRPr sz="1801" kern="1200">
        <a:solidFill>
          <a:schemeClr val="tx1"/>
        </a:solidFill>
        <a:latin typeface="+mn-lt"/>
        <a:ea typeface="+mn-ea"/>
        <a:cs typeface="+mn-cs"/>
      </a:defRPr>
    </a:lvl5pPr>
    <a:lvl6pPr marL="2285985" algn="l" defTabSz="914395" rtl="0" eaLnBrk="1" latinLnBrk="0" hangingPunct="1">
      <a:defRPr sz="1801" kern="1200">
        <a:solidFill>
          <a:schemeClr val="tx1"/>
        </a:solidFill>
        <a:latin typeface="+mn-lt"/>
        <a:ea typeface="+mn-ea"/>
        <a:cs typeface="+mn-cs"/>
      </a:defRPr>
    </a:lvl6pPr>
    <a:lvl7pPr marL="2743182" algn="l" defTabSz="914395" rtl="0" eaLnBrk="1" latinLnBrk="0" hangingPunct="1">
      <a:defRPr sz="1801" kern="1200">
        <a:solidFill>
          <a:schemeClr val="tx1"/>
        </a:solidFill>
        <a:latin typeface="+mn-lt"/>
        <a:ea typeface="+mn-ea"/>
        <a:cs typeface="+mn-cs"/>
      </a:defRPr>
    </a:lvl7pPr>
    <a:lvl8pPr marL="3200380" algn="l" defTabSz="914395" rtl="0" eaLnBrk="1" latinLnBrk="0" hangingPunct="1">
      <a:defRPr sz="1801" kern="1200">
        <a:solidFill>
          <a:schemeClr val="tx1"/>
        </a:solidFill>
        <a:latin typeface="+mn-lt"/>
        <a:ea typeface="+mn-ea"/>
        <a:cs typeface="+mn-cs"/>
      </a:defRPr>
    </a:lvl8pPr>
    <a:lvl9pPr marL="3657576" algn="l" defTabSz="914395"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43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97" autoAdjust="0"/>
    <p:restoredTop sz="94660"/>
  </p:normalViewPr>
  <p:slideViewPr>
    <p:cSldViewPr snapToGrid="0">
      <p:cViewPr varScale="1">
        <p:scale>
          <a:sx n="75" d="100"/>
          <a:sy n="75" d="100"/>
        </p:scale>
        <p:origin x="1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26551D6-4B8A-4858-BC0B-ADEFA4655C5A}" type="datetimeFigureOut">
              <a:rPr lang="en-US" smtClean="0"/>
              <a:t>7/17/2019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808FA4-40FB-4DB0-990B-713A4FB4830A}" type="slidenum">
              <a:rPr lang="en-US" smtClean="0"/>
              <a:t>‹#›</a:t>
            </a:fld>
            <a:endParaRPr lang="en-US"/>
          </a:p>
        </p:txBody>
      </p:sp>
    </p:spTree>
    <p:extLst>
      <p:ext uri="{BB962C8B-B14F-4D97-AF65-F5344CB8AC3E}">
        <p14:creationId xmlns:p14="http://schemas.microsoft.com/office/powerpoint/2010/main" val="2748764050"/>
      </p:ext>
    </p:extLst>
  </p:cSld>
  <p:clrMap bg1="lt1" tx1="dk1" bg2="lt2" tx2="dk2" accent1="accent1" accent2="accent2" accent3="accent3" accent4="accent4" accent5="accent5" accent6="accent6" hlink="hlink" folHlink="folHlink"/>
  <p:notesStyle>
    <a:lvl1pPr marL="0" algn="l" defTabSz="914395" rtl="0" eaLnBrk="1" latinLnBrk="0" hangingPunct="1">
      <a:defRPr sz="1199" kern="1200">
        <a:solidFill>
          <a:schemeClr val="tx1"/>
        </a:solidFill>
        <a:latin typeface="+mn-lt"/>
        <a:ea typeface="+mn-ea"/>
        <a:cs typeface="+mn-cs"/>
      </a:defRPr>
    </a:lvl1pPr>
    <a:lvl2pPr marL="457196" algn="l" defTabSz="914395" rtl="0" eaLnBrk="1" latinLnBrk="0" hangingPunct="1">
      <a:defRPr sz="1199" kern="1200">
        <a:solidFill>
          <a:schemeClr val="tx1"/>
        </a:solidFill>
        <a:latin typeface="+mn-lt"/>
        <a:ea typeface="+mn-ea"/>
        <a:cs typeface="+mn-cs"/>
      </a:defRPr>
    </a:lvl2pPr>
    <a:lvl3pPr marL="914395" algn="l" defTabSz="914395" rtl="0" eaLnBrk="1" latinLnBrk="0" hangingPunct="1">
      <a:defRPr sz="1199" kern="1200">
        <a:solidFill>
          <a:schemeClr val="tx1"/>
        </a:solidFill>
        <a:latin typeface="+mn-lt"/>
        <a:ea typeface="+mn-ea"/>
        <a:cs typeface="+mn-cs"/>
      </a:defRPr>
    </a:lvl3pPr>
    <a:lvl4pPr marL="1371591" algn="l" defTabSz="914395" rtl="0" eaLnBrk="1" latinLnBrk="0" hangingPunct="1">
      <a:defRPr sz="1199" kern="1200">
        <a:solidFill>
          <a:schemeClr val="tx1"/>
        </a:solidFill>
        <a:latin typeface="+mn-lt"/>
        <a:ea typeface="+mn-ea"/>
        <a:cs typeface="+mn-cs"/>
      </a:defRPr>
    </a:lvl4pPr>
    <a:lvl5pPr marL="1828789" algn="l" defTabSz="914395" rtl="0" eaLnBrk="1" latinLnBrk="0" hangingPunct="1">
      <a:defRPr sz="1199" kern="1200">
        <a:solidFill>
          <a:schemeClr val="tx1"/>
        </a:solidFill>
        <a:latin typeface="+mn-lt"/>
        <a:ea typeface="+mn-ea"/>
        <a:cs typeface="+mn-cs"/>
      </a:defRPr>
    </a:lvl5pPr>
    <a:lvl6pPr marL="2285985" algn="l" defTabSz="914395" rtl="0" eaLnBrk="1" latinLnBrk="0" hangingPunct="1">
      <a:defRPr sz="1199" kern="1200">
        <a:solidFill>
          <a:schemeClr val="tx1"/>
        </a:solidFill>
        <a:latin typeface="+mn-lt"/>
        <a:ea typeface="+mn-ea"/>
        <a:cs typeface="+mn-cs"/>
      </a:defRPr>
    </a:lvl6pPr>
    <a:lvl7pPr marL="2743182" algn="l" defTabSz="914395" rtl="0" eaLnBrk="1" latinLnBrk="0" hangingPunct="1">
      <a:defRPr sz="1199" kern="1200">
        <a:solidFill>
          <a:schemeClr val="tx1"/>
        </a:solidFill>
        <a:latin typeface="+mn-lt"/>
        <a:ea typeface="+mn-ea"/>
        <a:cs typeface="+mn-cs"/>
      </a:defRPr>
    </a:lvl7pPr>
    <a:lvl8pPr marL="3200380" algn="l" defTabSz="914395" rtl="0" eaLnBrk="1" latinLnBrk="0" hangingPunct="1">
      <a:defRPr sz="1199" kern="1200">
        <a:solidFill>
          <a:schemeClr val="tx1"/>
        </a:solidFill>
        <a:latin typeface="+mn-lt"/>
        <a:ea typeface="+mn-ea"/>
        <a:cs typeface="+mn-cs"/>
      </a:defRPr>
    </a:lvl8pPr>
    <a:lvl9pPr marL="3657576" algn="l" defTabSz="914395" rtl="0" eaLnBrk="1" latinLnBrk="0" hangingPunct="1">
      <a:defRPr sz="119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Inspiring will</a:t>
            </a:r>
            <a:r>
              <a:rPr lang="en-US" baseline="0" dirty="0" smtClean="0"/>
              <a:t> be a common theme. Inspiring others requires Leadership; separate but not mutually exclusive from management. </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a:t>
            </a:fld>
            <a:endParaRPr lang="en-US"/>
          </a:p>
        </p:txBody>
      </p:sp>
    </p:spTree>
    <p:extLst>
      <p:ext uri="{BB962C8B-B14F-4D97-AF65-F5344CB8AC3E}">
        <p14:creationId xmlns:p14="http://schemas.microsoft.com/office/powerpoint/2010/main" val="4244539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for visionaries to romanticize what the organization “could be” if perfect. This allows for the aligning of</a:t>
            </a:r>
            <a:r>
              <a:rPr lang="en-US" baseline="0" dirty="0" smtClean="0"/>
              <a:t> focus in the pursuit of perfection. Perfection never comes to fruition, but the journey toward it makes things better, and better, and better with each passing generation. The pursuit of perfection also allows the organization to adapt to change faster</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10</a:t>
            </a:fld>
            <a:endParaRPr lang="en-US"/>
          </a:p>
        </p:txBody>
      </p:sp>
    </p:spTree>
    <p:extLst>
      <p:ext uri="{BB962C8B-B14F-4D97-AF65-F5344CB8AC3E}">
        <p14:creationId xmlns:p14="http://schemas.microsoft.com/office/powerpoint/2010/main" val="4036957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Determine the “Mission, Vision, and Values” of the mentorship</a:t>
            </a:r>
            <a:r>
              <a:rPr lang="en-US" baseline="0" dirty="0" smtClean="0"/>
              <a:t> program—ensure that it supports the tactical, operational, and strategic plan. Design a routine (meetings and procedures; social gathering; unique social media sub-groups; responsibilities; reporting, etc.) that will allow you to see who is “hungry” to participate. Most importantly, do NOT assign mentors to mentees or vice versa. </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11</a:t>
            </a:fld>
            <a:endParaRPr lang="en-US"/>
          </a:p>
        </p:txBody>
      </p:sp>
    </p:spTree>
    <p:extLst>
      <p:ext uri="{BB962C8B-B14F-4D97-AF65-F5344CB8AC3E}">
        <p14:creationId xmlns:p14="http://schemas.microsoft.com/office/powerpoint/2010/main" val="535780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definition on next slide</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12</a:t>
            </a:fld>
            <a:endParaRPr lang="en-US"/>
          </a:p>
        </p:txBody>
      </p:sp>
    </p:spTree>
    <p:extLst>
      <p:ext uri="{BB962C8B-B14F-4D97-AF65-F5344CB8AC3E}">
        <p14:creationId xmlns:p14="http://schemas.microsoft.com/office/powerpoint/2010/main" val="3697960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you identify your talent, you find a way to conveniently group them together (off sight luncheons, field trips, additional meetings, team-building exercises, and family involvement events). Treat them as elite and they will become elite. Once they do, within the limitations of a “formalized mentorship” program, then they will blossom together based on intangible traits and characteristics…and alignment to a cause. </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13</a:t>
            </a:fld>
            <a:endParaRPr lang="en-US"/>
          </a:p>
        </p:txBody>
      </p:sp>
    </p:spTree>
    <p:extLst>
      <p:ext uri="{BB962C8B-B14F-4D97-AF65-F5344CB8AC3E}">
        <p14:creationId xmlns:p14="http://schemas.microsoft.com/office/powerpoint/2010/main" val="2596160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limitation of control in a mentorship program. Just like leadership, mentorship can be positive</a:t>
            </a:r>
            <a:r>
              <a:rPr lang="en-US" baseline="0" dirty="0" smtClean="0"/>
              <a:t> or negative. Positive mentorship focuses on improving the status quo and building on success. Negative mentorship involves the focus on past and present failures. You will find that with any mentorship program, both will exist all around you. This is why it is important to avoid mandating the mentor/mentee relationships or limiting them to positional mentorship only. </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14</a:t>
            </a:fld>
            <a:endParaRPr lang="en-US"/>
          </a:p>
        </p:txBody>
      </p:sp>
    </p:spTree>
    <p:extLst>
      <p:ext uri="{BB962C8B-B14F-4D97-AF65-F5344CB8AC3E}">
        <p14:creationId xmlns:p14="http://schemas.microsoft.com/office/powerpoint/2010/main" val="2018132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15</a:t>
            </a:fld>
            <a:endParaRPr lang="en-US"/>
          </a:p>
        </p:txBody>
      </p:sp>
    </p:spTree>
    <p:extLst>
      <p:ext uri="{BB962C8B-B14F-4D97-AF65-F5344CB8AC3E}">
        <p14:creationId xmlns:p14="http://schemas.microsoft.com/office/powerpoint/2010/main" val="3511331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isn’t just about “saving The</a:t>
            </a:r>
            <a:r>
              <a:rPr lang="en-US" baseline="0" dirty="0" smtClean="0"/>
              <a:t> American Legion,” it’s about making it better, and better, every single day. By maintaining the health of the organization (getting rid of cancer and toxic blood; refreshing the brain with constant knowledge; remaining active in every sense), we ensure longevity. When we let cancer “dig in,” become sedentary on our humps at the bar instead of active on the streets, then we start the countdown to the end. </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16</a:t>
            </a:fld>
            <a:endParaRPr lang="en-US"/>
          </a:p>
        </p:txBody>
      </p:sp>
    </p:spTree>
    <p:extLst>
      <p:ext uri="{BB962C8B-B14F-4D97-AF65-F5344CB8AC3E}">
        <p14:creationId xmlns:p14="http://schemas.microsoft.com/office/powerpoint/2010/main" val="3894214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18</a:t>
            </a:fld>
            <a:endParaRPr lang="en-US"/>
          </a:p>
        </p:txBody>
      </p:sp>
    </p:spTree>
    <p:extLst>
      <p:ext uri="{BB962C8B-B14F-4D97-AF65-F5344CB8AC3E}">
        <p14:creationId xmlns:p14="http://schemas.microsoft.com/office/powerpoint/2010/main" val="359331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19</a:t>
            </a:fld>
            <a:endParaRPr lang="en-US"/>
          </a:p>
        </p:txBody>
      </p:sp>
    </p:spTree>
    <p:extLst>
      <p:ext uri="{BB962C8B-B14F-4D97-AF65-F5344CB8AC3E}">
        <p14:creationId xmlns:p14="http://schemas.microsoft.com/office/powerpoint/2010/main" val="2748829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End</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20</a:t>
            </a:fld>
            <a:endParaRPr lang="en-US"/>
          </a:p>
        </p:txBody>
      </p:sp>
    </p:spTree>
    <p:extLst>
      <p:ext uri="{BB962C8B-B14F-4D97-AF65-F5344CB8AC3E}">
        <p14:creationId xmlns:p14="http://schemas.microsoft.com/office/powerpoint/2010/main" val="2332766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could break this down way deeper. What is experience? Does</a:t>
            </a:r>
            <a:r>
              <a:rPr lang="en-US" baseline="0" dirty="0" smtClean="0"/>
              <a:t> it have to be good experience? That depends on the leader! Many of us would agree that we learn more from our failures than we do our successes. Therefore, failure can be the greatest experience! However, if we pass the baton of failure to an individual who, again, makes the same mistakes, then they were NOT mentored! </a:t>
            </a:r>
          </a:p>
          <a:p>
            <a:endParaRPr lang="en-US" baseline="0" dirty="0" smtClean="0"/>
          </a:p>
          <a:p>
            <a:r>
              <a:rPr lang="en-US" baseline="0" dirty="0" smtClean="0"/>
              <a:t>Also, what is “Profound” learning? Profound implies very great or intense, particularly with respect to emotion! We will talk more about passion and conviction later, but without that “ah hah” moment from mentor to mentee, “profound learning” likely didn’t occur</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2</a:t>
            </a:fld>
            <a:endParaRPr lang="en-US"/>
          </a:p>
        </p:txBody>
      </p:sp>
    </p:spTree>
    <p:extLst>
      <p:ext uri="{BB962C8B-B14F-4D97-AF65-F5344CB8AC3E}">
        <p14:creationId xmlns:p14="http://schemas.microsoft.com/office/powerpoint/2010/main" val="3588859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that mentee, or protégée, is getting accelerated experience and insight because</a:t>
            </a:r>
            <a:r>
              <a:rPr lang="en-US" baseline="0" dirty="0" smtClean="0"/>
              <a:t> of the identified characteristics and genuine character of that person, and a sincere belief that they can lead in the future. (It’s about potential, not about “immediate skillset”)</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3</a:t>
            </a:fld>
            <a:endParaRPr lang="en-US"/>
          </a:p>
        </p:txBody>
      </p:sp>
    </p:spTree>
    <p:extLst>
      <p:ext uri="{BB962C8B-B14F-4D97-AF65-F5344CB8AC3E}">
        <p14:creationId xmlns:p14="http://schemas.microsoft.com/office/powerpoint/2010/main" val="62966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single</a:t>
            </a:r>
            <a:r>
              <a:rPr lang="en-US" baseline="0" dirty="0" smtClean="0"/>
              <a:t> greatest achievement of a great leader is the act of reproducing themselves and NOT limiting their protégée as someone who can be “almost as good” or “as good” as them… but exponentially BETTER! When a leader feels an immediate responsibility (or sponsorship) for a promising young leader, it has the psychological effect of making the leader “up their own game.” </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4</a:t>
            </a:fld>
            <a:endParaRPr lang="en-US"/>
          </a:p>
        </p:txBody>
      </p:sp>
    </p:spTree>
    <p:extLst>
      <p:ext uri="{BB962C8B-B14F-4D97-AF65-F5344CB8AC3E}">
        <p14:creationId xmlns:p14="http://schemas.microsoft.com/office/powerpoint/2010/main" val="3607383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could spend days talking about the difference between IQ and EQ, or comparing “street smarts” with “book smarts” or natural skill with raw talent. Most would agree though that the best fighter pilot is likely not the best infantry commander; or the top CEO is not the best person to fix the copy machine. There is this artificial understanding that age and competency alone are the best resources for continuing education. However, its subjective… somebody that has been a post adjutant for the last 15-years may or may not be the best person to mentor a rising star. The question that you must ask is, was the adjutant a good one? What was achieved in the last 15-years… and is that trending in the right direction…worth sustaining? Having the predecessor teach the up-and-comer how to be mediocre, apathetic, lethargic, or whiny, doesn’t help to advance the organization</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5</a:t>
            </a:fld>
            <a:endParaRPr lang="en-US"/>
          </a:p>
        </p:txBody>
      </p:sp>
    </p:spTree>
    <p:extLst>
      <p:ext uri="{BB962C8B-B14F-4D97-AF65-F5344CB8AC3E}">
        <p14:creationId xmlns:p14="http://schemas.microsoft.com/office/powerpoint/2010/main" val="3434687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most important things about being</a:t>
            </a:r>
            <a:r>
              <a:rPr lang="en-US" baseline="0" dirty="0" smtClean="0"/>
              <a:t> wise is knowing that there are people around you with great ideas and incredible vision that must be exploited! I heard a General Officer say when I was young that “the best tactical plan might belong to the quiet Private in the back of formation who wouldn’t speak up until he lost one too many friends…unless you ask him and give him the floor.” Give your people a voice, allow for civil discourse, encourage the “challenging of collective wisdom” and then, you will be wise. In the end, someone has to make the decision…but make sure that it’s a “fully informed” decision</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6</a:t>
            </a:fld>
            <a:endParaRPr lang="en-US"/>
          </a:p>
        </p:txBody>
      </p:sp>
    </p:spTree>
    <p:extLst>
      <p:ext uri="{BB962C8B-B14F-4D97-AF65-F5344CB8AC3E}">
        <p14:creationId xmlns:p14="http://schemas.microsoft.com/office/powerpoint/2010/main" val="3451327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military, the</a:t>
            </a:r>
            <a:r>
              <a:rPr lang="en-US" baseline="0" dirty="0" smtClean="0"/>
              <a:t> model for I/O psychology was born. All five bases of power exist, and are exploited, to accomplish the mission. In TAL, there is no real coercive power (the “or else” power). There is no legitimate power (promotion warrants enforced by UCMJ and or/federal law), and only limited Reward power (you cannot always monetize or incentivize excellence). You are left to promote change and excellence using Expert Power and Referent Power. Referent Power is that power that is bestowed upon you BY your people because they believe in you! That expert power is gained by people viewing you as “an expert.”</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7</a:t>
            </a:fld>
            <a:endParaRPr lang="en-US"/>
          </a:p>
        </p:txBody>
      </p:sp>
    </p:spTree>
    <p:extLst>
      <p:ext uri="{BB962C8B-B14F-4D97-AF65-F5344CB8AC3E}">
        <p14:creationId xmlns:p14="http://schemas.microsoft.com/office/powerpoint/2010/main" val="2392154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crucial. A capable mentor is most often selfless, honest,</a:t>
            </a:r>
            <a:r>
              <a:rPr lang="en-US" baseline="0" dirty="0" smtClean="0"/>
              <a:t> charismatic, smart, loyal (EMPHASIZE LOYAL), tempered, patient, and resonates conviction in purpose. Humility is often the first sign of the right person. In the end, they want to develop people who are “BETTER THAN THEM.” Be careful of giving too much credit to the “one uppers,” “recognition seekers” and “sea lawyers.” </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8</a:t>
            </a:fld>
            <a:endParaRPr lang="en-US"/>
          </a:p>
        </p:txBody>
      </p:sp>
    </p:spTree>
    <p:extLst>
      <p:ext uri="{BB962C8B-B14F-4D97-AF65-F5344CB8AC3E}">
        <p14:creationId xmlns:p14="http://schemas.microsoft.com/office/powerpoint/2010/main" val="2839877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get the right people</a:t>
            </a:r>
            <a:r>
              <a:rPr lang="en-US" baseline="0" dirty="0" smtClean="0"/>
              <a:t> “on the bus.” Then, inspire them to action by explaining the relevant features and benefits of a solid mentorship program. Once you have hooked them, engage their unique talents. We know that veterans love to rally around a “Challenge” and love to fulfill “a mission.” Use that to your advantage</a:t>
            </a:r>
            <a:endParaRPr lang="en-US" dirty="0"/>
          </a:p>
        </p:txBody>
      </p:sp>
      <p:sp>
        <p:nvSpPr>
          <p:cNvPr id="4" name="Slide Number Placeholder 3"/>
          <p:cNvSpPr>
            <a:spLocks noGrp="1"/>
          </p:cNvSpPr>
          <p:nvPr>
            <p:ph type="sldNum" sz="quarter" idx="10"/>
          </p:nvPr>
        </p:nvSpPr>
        <p:spPr/>
        <p:txBody>
          <a:bodyPr/>
          <a:lstStyle/>
          <a:p>
            <a:fld id="{73808FA4-40FB-4DB0-990B-713A4FB4830A}" type="slidenum">
              <a:rPr lang="en-US" smtClean="0"/>
              <a:t>9</a:t>
            </a:fld>
            <a:endParaRPr lang="en-US"/>
          </a:p>
        </p:txBody>
      </p:sp>
    </p:spTree>
    <p:extLst>
      <p:ext uri="{BB962C8B-B14F-4D97-AF65-F5344CB8AC3E}">
        <p14:creationId xmlns:p14="http://schemas.microsoft.com/office/powerpoint/2010/main" val="322635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4"/>
            <a:ext cx="9144000" cy="2387603"/>
          </a:xfrm>
          <a:prstGeom prst="rect">
            <a:avLst/>
          </a:prstGeom>
        </p:spPr>
        <p:txBody>
          <a:bodyPr anchor="b"/>
          <a:lstStyle>
            <a:lvl1pPr algn="ctr">
              <a:defRPr sz="6000">
                <a:solidFill>
                  <a:schemeClr val="accent4">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40"/>
            <a:ext cx="9144000" cy="1655760"/>
          </a:xfrm>
        </p:spPr>
        <p:txBody>
          <a:bodyPr/>
          <a:lstStyle>
            <a:lvl1pPr marL="0" indent="0" algn="ctr">
              <a:buNone/>
              <a:defRPr sz="2400">
                <a:solidFill>
                  <a:schemeClr val="accent1">
                    <a:lumMod val="75000"/>
                  </a:schemeClr>
                </a:solidFill>
              </a:defRPr>
            </a:lvl1pPr>
            <a:lvl2pPr marL="457088" indent="0" algn="ctr">
              <a:buNone/>
              <a:defRPr sz="2002"/>
            </a:lvl2pPr>
            <a:lvl3pPr marL="914175" indent="0" algn="ctr">
              <a:buNone/>
              <a:defRPr sz="1800"/>
            </a:lvl3pPr>
            <a:lvl4pPr marL="1371255" indent="0" algn="ctr">
              <a:buNone/>
              <a:defRPr sz="1598"/>
            </a:lvl4pPr>
            <a:lvl5pPr marL="1828343" indent="0" algn="ctr">
              <a:buNone/>
              <a:defRPr sz="1598"/>
            </a:lvl5pPr>
            <a:lvl6pPr marL="2285430" indent="0" algn="ctr">
              <a:buNone/>
              <a:defRPr sz="1598"/>
            </a:lvl6pPr>
            <a:lvl7pPr marL="2742518" indent="0" algn="ctr">
              <a:buNone/>
              <a:defRPr sz="1598"/>
            </a:lvl7pPr>
            <a:lvl8pPr marL="3199598" indent="0" algn="ctr">
              <a:buNone/>
              <a:defRPr sz="1598"/>
            </a:lvl8pPr>
            <a:lvl9pPr marL="3656685" indent="0" algn="ctr">
              <a:buNone/>
              <a:defRPr sz="1598"/>
            </a:lvl9pPr>
          </a:lstStyle>
          <a:p>
            <a:r>
              <a:rPr lang="en-US" dirty="0" smtClean="0"/>
              <a:t>Click to edit Master subtitle style</a:t>
            </a:r>
            <a:endParaRPr lang="en-US" dirty="0"/>
          </a:p>
        </p:txBody>
      </p:sp>
    </p:spTree>
    <p:extLst>
      <p:ext uri="{BB962C8B-B14F-4D97-AF65-F5344CB8AC3E}">
        <p14:creationId xmlns:p14="http://schemas.microsoft.com/office/powerpoint/2010/main" val="31603623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3"/>
            <a:ext cx="10515600" cy="132556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909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3"/>
            <a:ext cx="2628900" cy="581184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3"/>
            <a:ext cx="7734300" cy="58118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175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071011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3"/>
            <a:ext cx="10515600" cy="132556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21108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1"/>
            <a:ext cx="10515600" cy="2852738"/>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4"/>
            <a:ext cx="10515600" cy="1500188"/>
          </a:xfrm>
        </p:spPr>
        <p:txBody>
          <a:bodyPr/>
          <a:lstStyle>
            <a:lvl1pPr marL="0" indent="0">
              <a:buNone/>
              <a:defRPr sz="2400">
                <a:solidFill>
                  <a:schemeClr val="tx1">
                    <a:tint val="75000"/>
                  </a:schemeClr>
                </a:solidFill>
              </a:defRPr>
            </a:lvl1pPr>
            <a:lvl2pPr marL="457088" indent="0">
              <a:buNone/>
              <a:defRPr sz="2002">
                <a:solidFill>
                  <a:schemeClr val="tx1">
                    <a:tint val="75000"/>
                  </a:schemeClr>
                </a:solidFill>
              </a:defRPr>
            </a:lvl2pPr>
            <a:lvl3pPr marL="914175" indent="0">
              <a:buNone/>
              <a:defRPr sz="1800">
                <a:solidFill>
                  <a:schemeClr val="tx1">
                    <a:tint val="75000"/>
                  </a:schemeClr>
                </a:solidFill>
              </a:defRPr>
            </a:lvl3pPr>
            <a:lvl4pPr marL="1371255" indent="0">
              <a:buNone/>
              <a:defRPr sz="1598">
                <a:solidFill>
                  <a:schemeClr val="tx1">
                    <a:tint val="75000"/>
                  </a:schemeClr>
                </a:solidFill>
              </a:defRPr>
            </a:lvl4pPr>
            <a:lvl5pPr marL="1828343" indent="0">
              <a:buNone/>
              <a:defRPr sz="1598">
                <a:solidFill>
                  <a:schemeClr val="tx1">
                    <a:tint val="75000"/>
                  </a:schemeClr>
                </a:solidFill>
              </a:defRPr>
            </a:lvl5pPr>
            <a:lvl6pPr marL="2285430" indent="0">
              <a:buNone/>
              <a:defRPr sz="1598">
                <a:solidFill>
                  <a:schemeClr val="tx1">
                    <a:tint val="75000"/>
                  </a:schemeClr>
                </a:solidFill>
              </a:defRPr>
            </a:lvl6pPr>
            <a:lvl7pPr marL="2742518" indent="0">
              <a:buNone/>
              <a:defRPr sz="1598">
                <a:solidFill>
                  <a:schemeClr val="tx1">
                    <a:tint val="75000"/>
                  </a:schemeClr>
                </a:solidFill>
              </a:defRPr>
            </a:lvl7pPr>
            <a:lvl8pPr marL="3199598" indent="0">
              <a:buNone/>
              <a:defRPr sz="1598">
                <a:solidFill>
                  <a:schemeClr val="tx1">
                    <a:tint val="75000"/>
                  </a:schemeClr>
                </a:solidFill>
              </a:defRPr>
            </a:lvl8pPr>
            <a:lvl9pPr marL="3656685" indent="0">
              <a:buNone/>
              <a:defRPr sz="1598">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999732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3"/>
            <a:ext cx="10515600" cy="132556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7"/>
            <a:ext cx="5181600" cy="43513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7"/>
            <a:ext cx="5181600" cy="43513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8642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3"/>
            <a:ext cx="10515600" cy="1325565"/>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6"/>
            <a:ext cx="5157787" cy="823913"/>
          </a:xfrm>
        </p:spPr>
        <p:txBody>
          <a:bodyPr anchor="b"/>
          <a:lstStyle>
            <a:lvl1pPr marL="0" indent="0">
              <a:buNone/>
              <a:defRPr sz="2400" b="1"/>
            </a:lvl1pPr>
            <a:lvl2pPr marL="457088" indent="0">
              <a:buNone/>
              <a:defRPr sz="2002" b="1"/>
            </a:lvl2pPr>
            <a:lvl3pPr marL="914175" indent="0">
              <a:buNone/>
              <a:defRPr sz="1800" b="1"/>
            </a:lvl3pPr>
            <a:lvl4pPr marL="1371255" indent="0">
              <a:buNone/>
              <a:defRPr sz="1598" b="1"/>
            </a:lvl4pPr>
            <a:lvl5pPr marL="1828343" indent="0">
              <a:buNone/>
              <a:defRPr sz="1598" b="1"/>
            </a:lvl5pPr>
            <a:lvl6pPr marL="2285430" indent="0">
              <a:buNone/>
              <a:defRPr sz="1598" b="1"/>
            </a:lvl6pPr>
            <a:lvl7pPr marL="2742518" indent="0">
              <a:buNone/>
              <a:defRPr sz="1598" b="1"/>
            </a:lvl7pPr>
            <a:lvl8pPr marL="3199598" indent="0">
              <a:buNone/>
              <a:defRPr sz="1598" b="1"/>
            </a:lvl8pPr>
            <a:lvl9pPr marL="3656685" indent="0">
              <a:buNone/>
              <a:defRPr sz="1598"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6"/>
            <a:ext cx="5183188" cy="823913"/>
          </a:xfrm>
        </p:spPr>
        <p:txBody>
          <a:bodyPr anchor="b"/>
          <a:lstStyle>
            <a:lvl1pPr marL="0" indent="0">
              <a:buNone/>
              <a:defRPr sz="2400" b="1"/>
            </a:lvl1pPr>
            <a:lvl2pPr marL="457088" indent="0">
              <a:buNone/>
              <a:defRPr sz="2002" b="1"/>
            </a:lvl2pPr>
            <a:lvl3pPr marL="914175" indent="0">
              <a:buNone/>
              <a:defRPr sz="1800" b="1"/>
            </a:lvl3pPr>
            <a:lvl4pPr marL="1371255" indent="0">
              <a:buNone/>
              <a:defRPr sz="1598" b="1"/>
            </a:lvl4pPr>
            <a:lvl5pPr marL="1828343" indent="0">
              <a:buNone/>
              <a:defRPr sz="1598" b="1"/>
            </a:lvl5pPr>
            <a:lvl6pPr marL="2285430" indent="0">
              <a:buNone/>
              <a:defRPr sz="1598" b="1"/>
            </a:lvl6pPr>
            <a:lvl7pPr marL="2742518" indent="0">
              <a:buNone/>
              <a:defRPr sz="1598" b="1"/>
            </a:lvl7pPr>
            <a:lvl8pPr marL="3199598" indent="0">
              <a:buNone/>
              <a:defRPr sz="1598" b="1"/>
            </a:lvl8pPr>
            <a:lvl9pPr marL="3656685" indent="0">
              <a:buNone/>
              <a:defRPr sz="1598"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2192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3"/>
            <a:ext cx="10515600" cy="1325565"/>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129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31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2"/>
            </a:lvl1pPr>
          </a:lstStyle>
          <a:p>
            <a:r>
              <a:rPr lang="en-US" smtClean="0"/>
              <a:t>Click to edit Master title style</a:t>
            </a:r>
            <a:endParaRPr lang="en-US"/>
          </a:p>
        </p:txBody>
      </p:sp>
      <p:sp>
        <p:nvSpPr>
          <p:cNvPr id="3" name="Content Placeholder 2"/>
          <p:cNvSpPr>
            <a:spLocks noGrp="1"/>
          </p:cNvSpPr>
          <p:nvPr>
            <p:ph idx="1"/>
          </p:nvPr>
        </p:nvSpPr>
        <p:spPr>
          <a:xfrm>
            <a:off x="5183188" y="987431"/>
            <a:ext cx="6172200" cy="4873628"/>
          </a:xfrm>
        </p:spPr>
        <p:txBody>
          <a:bodyPr/>
          <a:lstStyle>
            <a:lvl1pPr>
              <a:defRPr sz="3202"/>
            </a:lvl1pPr>
            <a:lvl2pPr>
              <a:defRPr sz="2798"/>
            </a:lvl2pPr>
            <a:lvl3pPr>
              <a:defRPr sz="2400"/>
            </a:lvl3pPr>
            <a:lvl4pPr>
              <a:defRPr sz="2002"/>
            </a:lvl4pPr>
            <a:lvl5pPr>
              <a:defRPr sz="2002"/>
            </a:lvl5pPr>
            <a:lvl6pPr>
              <a:defRPr sz="2002"/>
            </a:lvl6pPr>
            <a:lvl7pPr>
              <a:defRPr sz="2002"/>
            </a:lvl7pPr>
            <a:lvl8pPr>
              <a:defRPr sz="2002"/>
            </a:lvl8pPr>
            <a:lvl9pPr>
              <a:defRPr sz="200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90"/>
          </a:xfrm>
        </p:spPr>
        <p:txBody>
          <a:bodyPr/>
          <a:lstStyle>
            <a:lvl1pPr marL="0" indent="0">
              <a:buNone/>
              <a:defRPr sz="1598"/>
            </a:lvl1pPr>
            <a:lvl2pPr marL="457088" indent="0">
              <a:buNone/>
              <a:defRPr sz="1403"/>
            </a:lvl2pPr>
            <a:lvl3pPr marL="914175" indent="0">
              <a:buNone/>
              <a:defRPr sz="1200"/>
            </a:lvl3pPr>
            <a:lvl4pPr marL="1371255" indent="0">
              <a:buNone/>
              <a:defRPr sz="998"/>
            </a:lvl4pPr>
            <a:lvl5pPr marL="1828343" indent="0">
              <a:buNone/>
              <a:defRPr sz="998"/>
            </a:lvl5pPr>
            <a:lvl6pPr marL="2285430" indent="0">
              <a:buNone/>
              <a:defRPr sz="998"/>
            </a:lvl6pPr>
            <a:lvl7pPr marL="2742518" indent="0">
              <a:buNone/>
              <a:defRPr sz="998"/>
            </a:lvl7pPr>
            <a:lvl8pPr marL="3199598" indent="0">
              <a:buNone/>
              <a:defRPr sz="998"/>
            </a:lvl8pPr>
            <a:lvl9pPr marL="3656685" indent="0">
              <a:buNone/>
              <a:defRPr sz="998"/>
            </a:lvl9pPr>
          </a:lstStyle>
          <a:p>
            <a:pPr lvl="0"/>
            <a:r>
              <a:rPr lang="en-US" smtClean="0"/>
              <a:t>Click to edit Master text styles</a:t>
            </a:r>
          </a:p>
        </p:txBody>
      </p:sp>
    </p:spTree>
    <p:extLst>
      <p:ext uri="{BB962C8B-B14F-4D97-AF65-F5344CB8AC3E}">
        <p14:creationId xmlns:p14="http://schemas.microsoft.com/office/powerpoint/2010/main" val="180854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2"/>
            </a:lvl1pPr>
          </a:lstStyle>
          <a:p>
            <a:r>
              <a:rPr lang="en-US" smtClean="0"/>
              <a:t>Click to edit Master title style</a:t>
            </a:r>
            <a:endParaRPr lang="en-US"/>
          </a:p>
        </p:txBody>
      </p:sp>
      <p:sp>
        <p:nvSpPr>
          <p:cNvPr id="3" name="Picture Placeholder 2"/>
          <p:cNvSpPr>
            <a:spLocks noGrp="1"/>
          </p:cNvSpPr>
          <p:nvPr>
            <p:ph type="pic" idx="1"/>
          </p:nvPr>
        </p:nvSpPr>
        <p:spPr>
          <a:xfrm>
            <a:off x="5183188" y="987431"/>
            <a:ext cx="6172200" cy="4873628"/>
          </a:xfrm>
        </p:spPr>
        <p:txBody>
          <a:bodyPr/>
          <a:lstStyle>
            <a:lvl1pPr marL="0" indent="0">
              <a:buNone/>
              <a:defRPr sz="3202"/>
            </a:lvl1pPr>
            <a:lvl2pPr marL="457088" indent="0">
              <a:buNone/>
              <a:defRPr sz="2798"/>
            </a:lvl2pPr>
            <a:lvl3pPr marL="914175" indent="0">
              <a:buNone/>
              <a:defRPr sz="2400"/>
            </a:lvl3pPr>
            <a:lvl4pPr marL="1371255" indent="0">
              <a:buNone/>
              <a:defRPr sz="2002"/>
            </a:lvl4pPr>
            <a:lvl5pPr marL="1828343" indent="0">
              <a:buNone/>
              <a:defRPr sz="2002"/>
            </a:lvl5pPr>
            <a:lvl6pPr marL="2285430" indent="0">
              <a:buNone/>
              <a:defRPr sz="2002"/>
            </a:lvl6pPr>
            <a:lvl7pPr marL="2742518" indent="0">
              <a:buNone/>
              <a:defRPr sz="2002"/>
            </a:lvl7pPr>
            <a:lvl8pPr marL="3199598" indent="0">
              <a:buNone/>
              <a:defRPr sz="2002"/>
            </a:lvl8pPr>
            <a:lvl9pPr marL="3656685" indent="0">
              <a:buNone/>
              <a:defRPr sz="2002"/>
            </a:lvl9pPr>
          </a:lstStyle>
          <a:p>
            <a:endParaRPr lang="en-US"/>
          </a:p>
        </p:txBody>
      </p:sp>
      <p:sp>
        <p:nvSpPr>
          <p:cNvPr id="4" name="Text Placeholder 3"/>
          <p:cNvSpPr>
            <a:spLocks noGrp="1"/>
          </p:cNvSpPr>
          <p:nvPr>
            <p:ph type="body" sz="half" idx="2"/>
          </p:nvPr>
        </p:nvSpPr>
        <p:spPr>
          <a:xfrm>
            <a:off x="839788" y="2057400"/>
            <a:ext cx="3932237" cy="3811590"/>
          </a:xfrm>
        </p:spPr>
        <p:txBody>
          <a:bodyPr/>
          <a:lstStyle>
            <a:lvl1pPr marL="0" indent="0">
              <a:buNone/>
              <a:defRPr sz="1598"/>
            </a:lvl1pPr>
            <a:lvl2pPr marL="457088" indent="0">
              <a:buNone/>
              <a:defRPr sz="1403"/>
            </a:lvl2pPr>
            <a:lvl3pPr marL="914175" indent="0">
              <a:buNone/>
              <a:defRPr sz="1200"/>
            </a:lvl3pPr>
            <a:lvl4pPr marL="1371255" indent="0">
              <a:buNone/>
              <a:defRPr sz="998"/>
            </a:lvl4pPr>
            <a:lvl5pPr marL="1828343" indent="0">
              <a:buNone/>
              <a:defRPr sz="998"/>
            </a:lvl5pPr>
            <a:lvl6pPr marL="2285430" indent="0">
              <a:buNone/>
              <a:defRPr sz="998"/>
            </a:lvl6pPr>
            <a:lvl7pPr marL="2742518" indent="0">
              <a:buNone/>
              <a:defRPr sz="998"/>
            </a:lvl7pPr>
            <a:lvl8pPr marL="3199598" indent="0">
              <a:buNone/>
              <a:defRPr sz="998"/>
            </a:lvl8pPr>
            <a:lvl9pPr marL="3656685" indent="0">
              <a:buNone/>
              <a:defRPr sz="998"/>
            </a:lvl9pPr>
          </a:lstStyle>
          <a:p>
            <a:pPr lvl="0"/>
            <a:r>
              <a:rPr lang="en-US" smtClean="0"/>
              <a:t>Click to edit Master text styles</a:t>
            </a:r>
          </a:p>
        </p:txBody>
      </p:sp>
    </p:spTree>
    <p:extLst>
      <p:ext uri="{BB962C8B-B14F-4D97-AF65-F5344CB8AC3E}">
        <p14:creationId xmlns:p14="http://schemas.microsoft.com/office/powerpoint/2010/main" val="415856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03514" y="1343450"/>
            <a:ext cx="10515600" cy="43513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79714" y="6356359"/>
            <a:ext cx="2601685" cy="365123"/>
          </a:xfrm>
          <a:prstGeom prst="rect">
            <a:avLst/>
          </a:prstGeom>
        </p:spPr>
        <p:txBody>
          <a:bodyPr vert="horz" lIns="91440" tIns="45720" rIns="91440" bIns="45720" rtlCol="0" anchor="ctr"/>
          <a:lstStyle>
            <a:lvl1pPr algn="l">
              <a:defRPr sz="1200">
                <a:solidFill>
                  <a:schemeClr val="tx1">
                    <a:tint val="75000"/>
                  </a:schemeClr>
                </a:solidFill>
              </a:defRPr>
            </a:lvl1pPr>
          </a:lstStyle>
          <a:p>
            <a:fld id="{01BE8AC6-D5CE-4A47-A4F2-BE176E39A1B7}" type="datetime1">
              <a:rPr lang="en-US" smtClean="0"/>
              <a:t>7/17/2019</a:t>
            </a:fld>
            <a:endParaRPr lang="en-US"/>
          </a:p>
        </p:txBody>
      </p:sp>
      <p:sp>
        <p:nvSpPr>
          <p:cNvPr id="5" name="Footer Placeholder 4"/>
          <p:cNvSpPr>
            <a:spLocks noGrp="1"/>
          </p:cNvSpPr>
          <p:nvPr>
            <p:ph type="ftr" sz="quarter" idx="3"/>
          </p:nvPr>
        </p:nvSpPr>
        <p:spPr>
          <a:xfrm>
            <a:off x="4038600" y="6356359"/>
            <a:ext cx="4114800" cy="36512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Facilitator: </a:t>
            </a:r>
            <a:endParaRPr lang="en-US"/>
          </a:p>
        </p:txBody>
      </p:sp>
      <p:sp>
        <p:nvSpPr>
          <p:cNvPr id="6" name="Slide Number Placeholder 5"/>
          <p:cNvSpPr>
            <a:spLocks noGrp="1"/>
          </p:cNvSpPr>
          <p:nvPr>
            <p:ph type="sldNum" sz="quarter" idx="4"/>
          </p:nvPr>
        </p:nvSpPr>
        <p:spPr>
          <a:xfrm>
            <a:off x="8610600" y="6356359"/>
            <a:ext cx="2743200" cy="365123"/>
          </a:xfrm>
          <a:prstGeom prst="rect">
            <a:avLst/>
          </a:prstGeom>
        </p:spPr>
        <p:txBody>
          <a:bodyPr vert="horz" lIns="91440" tIns="45720" rIns="91440" bIns="45720" rtlCol="0" anchor="ctr"/>
          <a:lstStyle>
            <a:lvl1pPr algn="r">
              <a:defRPr sz="1200">
                <a:solidFill>
                  <a:schemeClr val="tx1">
                    <a:tint val="75000"/>
                  </a:schemeClr>
                </a:solidFill>
              </a:defRPr>
            </a:lvl1pPr>
          </a:lstStyle>
          <a:p>
            <a:fld id="{06FB187D-E3B2-4AF8-B5A1-D0CE5FF1AFC6}" type="slidenum">
              <a:rPr lang="en-US" smtClean="0"/>
              <a:t>‹#›</a:t>
            </a:fld>
            <a:endParaRPr lang="en-US"/>
          </a:p>
        </p:txBody>
      </p:sp>
      <p:pic>
        <p:nvPicPr>
          <p:cNvPr id="14" name="Picture 1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38199" y="5747656"/>
            <a:ext cx="11353799" cy="1110343"/>
          </a:xfrm>
          <a:prstGeom prst="rect">
            <a:avLst/>
          </a:prstGeom>
        </p:spPr>
      </p:pic>
      <p:pic>
        <p:nvPicPr>
          <p:cNvPr id="15" name="Picture 1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106246" y="5728544"/>
            <a:ext cx="1074865" cy="1129455"/>
          </a:xfrm>
          <a:prstGeom prst="rect">
            <a:avLst/>
          </a:prstGeom>
        </p:spPr>
      </p:pic>
      <p:sp>
        <p:nvSpPr>
          <p:cNvPr id="16" name="Vertical Scroll 15"/>
          <p:cNvSpPr/>
          <p:nvPr userDrawn="1"/>
        </p:nvSpPr>
        <p:spPr>
          <a:xfrm>
            <a:off x="1" y="369460"/>
            <a:ext cx="979714" cy="648854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65315" y="0"/>
            <a:ext cx="12191998" cy="369460"/>
          </a:xfrm>
          <a:prstGeom prst="rect">
            <a:avLst/>
          </a:prstGeom>
          <a:solidFill>
            <a:schemeClr val="accent4">
              <a:lumMod val="60000"/>
              <a:lumOff val="40000"/>
            </a:schemeClr>
          </a:solidFill>
        </p:spPr>
        <p:txBody>
          <a:bodyPr wrap="square" rtlCol="0">
            <a:spAutoFit/>
          </a:bodyPr>
          <a:lstStyle/>
          <a:p>
            <a:pPr algn="ctr"/>
            <a:r>
              <a:rPr lang="en-US" dirty="0" smtClean="0">
                <a:solidFill>
                  <a:srgbClr val="78430E"/>
                </a:solidFill>
                <a:latin typeface="Georgia" panose="02040502050405020303" pitchFamily="18" charset="0"/>
                <a:cs typeface="Times New Roman" panose="02020603050405020304" pitchFamily="18" charset="0"/>
              </a:rPr>
              <a:t>MENTORSHIP</a:t>
            </a:r>
            <a:endParaRPr lang="en-US" dirty="0">
              <a:solidFill>
                <a:srgbClr val="78430E"/>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196648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l" defTabSz="914175" rtl="0" eaLnBrk="1" latinLnBrk="0" hangingPunct="1">
        <a:lnSpc>
          <a:spcPct val="90000"/>
        </a:lnSpc>
        <a:spcBef>
          <a:spcPct val="0"/>
        </a:spcBef>
        <a:buNone/>
        <a:defRPr sz="4403" kern="1200">
          <a:solidFill>
            <a:schemeClr val="tx1"/>
          </a:solidFill>
          <a:latin typeface="+mj-lt"/>
          <a:ea typeface="+mj-ea"/>
          <a:cs typeface="+mj-cs"/>
        </a:defRPr>
      </a:lvl1pPr>
    </p:titleStyle>
    <p:bodyStyle>
      <a:lvl1pPr marL="228540" indent="-228540" algn="l" defTabSz="914175" rtl="0" eaLnBrk="1" latinLnBrk="0" hangingPunct="1">
        <a:lnSpc>
          <a:spcPct val="90000"/>
        </a:lnSpc>
        <a:spcBef>
          <a:spcPts val="998"/>
        </a:spcBef>
        <a:buFont typeface="Arial" panose="020B0604020202020204" pitchFamily="34" charset="0"/>
        <a:buChar char="•"/>
        <a:defRPr sz="2798" kern="1200">
          <a:solidFill>
            <a:schemeClr val="tx1"/>
          </a:solidFill>
          <a:latin typeface="+mn-lt"/>
          <a:ea typeface="+mn-ea"/>
          <a:cs typeface="+mn-cs"/>
        </a:defRPr>
      </a:lvl1pPr>
      <a:lvl2pPr marL="685628" indent="-228540" algn="l" defTabSz="914175" rtl="0" eaLnBrk="1" latinLnBrk="0" hangingPunct="1">
        <a:lnSpc>
          <a:spcPct val="90000"/>
        </a:lnSpc>
        <a:spcBef>
          <a:spcPts val="503"/>
        </a:spcBef>
        <a:buFont typeface="Arial" panose="020B0604020202020204" pitchFamily="34" charset="0"/>
        <a:buChar char="•"/>
        <a:defRPr sz="2400" kern="1200">
          <a:solidFill>
            <a:schemeClr val="tx1"/>
          </a:solidFill>
          <a:latin typeface="+mn-lt"/>
          <a:ea typeface="+mn-ea"/>
          <a:cs typeface="+mn-cs"/>
        </a:defRPr>
      </a:lvl2pPr>
      <a:lvl3pPr marL="1142715" indent="-228540" algn="l" defTabSz="914175" rtl="0" eaLnBrk="1" latinLnBrk="0" hangingPunct="1">
        <a:lnSpc>
          <a:spcPct val="90000"/>
        </a:lnSpc>
        <a:spcBef>
          <a:spcPts val="503"/>
        </a:spcBef>
        <a:buFont typeface="Arial" panose="020B0604020202020204" pitchFamily="34" charset="0"/>
        <a:buChar char="•"/>
        <a:defRPr sz="2002" kern="1200">
          <a:solidFill>
            <a:schemeClr val="tx1"/>
          </a:solidFill>
          <a:latin typeface="+mn-lt"/>
          <a:ea typeface="+mn-ea"/>
          <a:cs typeface="+mn-cs"/>
        </a:defRPr>
      </a:lvl3pPr>
      <a:lvl4pPr marL="1599803"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4pPr>
      <a:lvl5pPr marL="2056883"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5pPr>
      <a:lvl6pPr marL="2513970"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6pPr>
      <a:lvl7pPr marL="2971058"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7pPr>
      <a:lvl8pPr marL="3428145"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8pPr>
      <a:lvl9pPr marL="3885225" indent="-228540" algn="l" defTabSz="914175" rtl="0" eaLnBrk="1" latinLnBrk="0" hangingPunct="1">
        <a:lnSpc>
          <a:spcPct val="90000"/>
        </a:lnSpc>
        <a:spcBef>
          <a:spcPts val="503"/>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75" rtl="0" eaLnBrk="1" latinLnBrk="0" hangingPunct="1">
        <a:defRPr sz="1800" kern="1200">
          <a:solidFill>
            <a:schemeClr val="tx1"/>
          </a:solidFill>
          <a:latin typeface="+mn-lt"/>
          <a:ea typeface="+mn-ea"/>
          <a:cs typeface="+mn-cs"/>
        </a:defRPr>
      </a:lvl1pPr>
      <a:lvl2pPr marL="457088" algn="l" defTabSz="914175" rtl="0" eaLnBrk="1" latinLnBrk="0" hangingPunct="1">
        <a:defRPr sz="1800" kern="1200">
          <a:solidFill>
            <a:schemeClr val="tx1"/>
          </a:solidFill>
          <a:latin typeface="+mn-lt"/>
          <a:ea typeface="+mn-ea"/>
          <a:cs typeface="+mn-cs"/>
        </a:defRPr>
      </a:lvl2pPr>
      <a:lvl3pPr marL="914175" algn="l" defTabSz="914175" rtl="0" eaLnBrk="1" latinLnBrk="0" hangingPunct="1">
        <a:defRPr sz="1800" kern="1200">
          <a:solidFill>
            <a:schemeClr val="tx1"/>
          </a:solidFill>
          <a:latin typeface="+mn-lt"/>
          <a:ea typeface="+mn-ea"/>
          <a:cs typeface="+mn-cs"/>
        </a:defRPr>
      </a:lvl3pPr>
      <a:lvl4pPr marL="1371255" algn="l" defTabSz="914175" rtl="0" eaLnBrk="1" latinLnBrk="0" hangingPunct="1">
        <a:defRPr sz="1800" kern="1200">
          <a:solidFill>
            <a:schemeClr val="tx1"/>
          </a:solidFill>
          <a:latin typeface="+mn-lt"/>
          <a:ea typeface="+mn-ea"/>
          <a:cs typeface="+mn-cs"/>
        </a:defRPr>
      </a:lvl4pPr>
      <a:lvl5pPr marL="1828343" algn="l" defTabSz="914175" rtl="0" eaLnBrk="1" latinLnBrk="0" hangingPunct="1">
        <a:defRPr sz="1800" kern="1200">
          <a:solidFill>
            <a:schemeClr val="tx1"/>
          </a:solidFill>
          <a:latin typeface="+mn-lt"/>
          <a:ea typeface="+mn-ea"/>
          <a:cs typeface="+mn-cs"/>
        </a:defRPr>
      </a:lvl5pPr>
      <a:lvl6pPr marL="2285430" algn="l" defTabSz="914175" rtl="0" eaLnBrk="1" latinLnBrk="0" hangingPunct="1">
        <a:defRPr sz="1800" kern="1200">
          <a:solidFill>
            <a:schemeClr val="tx1"/>
          </a:solidFill>
          <a:latin typeface="+mn-lt"/>
          <a:ea typeface="+mn-ea"/>
          <a:cs typeface="+mn-cs"/>
        </a:defRPr>
      </a:lvl6pPr>
      <a:lvl7pPr marL="2742518" algn="l" defTabSz="914175" rtl="0" eaLnBrk="1" latinLnBrk="0" hangingPunct="1">
        <a:defRPr sz="1800" kern="1200">
          <a:solidFill>
            <a:schemeClr val="tx1"/>
          </a:solidFill>
          <a:latin typeface="+mn-lt"/>
          <a:ea typeface="+mn-ea"/>
          <a:cs typeface="+mn-cs"/>
        </a:defRPr>
      </a:lvl7pPr>
      <a:lvl8pPr marL="3199598" algn="l" defTabSz="914175" rtl="0" eaLnBrk="1" latinLnBrk="0" hangingPunct="1">
        <a:defRPr sz="1800" kern="1200">
          <a:solidFill>
            <a:schemeClr val="tx1"/>
          </a:solidFill>
          <a:latin typeface="+mn-lt"/>
          <a:ea typeface="+mn-ea"/>
          <a:cs typeface="+mn-cs"/>
        </a:defRPr>
      </a:lvl8pPr>
      <a:lvl9pPr marL="3656685" algn="l" defTabSz="91417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500064"/>
            <a:ext cx="9144000" cy="2387603"/>
          </a:xfrm>
        </p:spPr>
        <p:txBody>
          <a:bodyPr/>
          <a:lstStyle/>
          <a:p>
            <a:r>
              <a:rPr lang="en-US" b="1" dirty="0" smtClean="0"/>
              <a:t>Mentorship</a:t>
            </a:r>
            <a:endParaRPr lang="en-US" b="1" dirty="0"/>
          </a:p>
        </p:txBody>
      </p:sp>
      <p:sp>
        <p:nvSpPr>
          <p:cNvPr id="3" name="Subtitle 2"/>
          <p:cNvSpPr>
            <a:spLocks noGrp="1"/>
          </p:cNvSpPr>
          <p:nvPr>
            <p:ph type="subTitle" idx="1"/>
          </p:nvPr>
        </p:nvSpPr>
        <p:spPr>
          <a:xfrm>
            <a:off x="1854200" y="3157540"/>
            <a:ext cx="9144000" cy="1655760"/>
          </a:xfrm>
        </p:spPr>
        <p:txBody>
          <a:bodyPr>
            <a:normAutofit/>
          </a:bodyPr>
          <a:lstStyle/>
          <a:p>
            <a:r>
              <a:rPr lang="en-US" sz="3600" dirty="0" smtClean="0"/>
              <a:t>The Art of Inspiring, Teaching, and Training an All-Volunteer team</a:t>
            </a:r>
            <a:endParaRPr lang="en-US" sz="3600" dirty="0"/>
          </a:p>
        </p:txBody>
      </p:sp>
    </p:spTree>
    <p:extLst>
      <p:ext uri="{BB962C8B-B14F-4D97-AF65-F5344CB8AC3E}">
        <p14:creationId xmlns:p14="http://schemas.microsoft.com/office/powerpoint/2010/main" val="3889258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500"/>
            <a:ext cx="10515600" cy="1117600"/>
          </a:xfrm>
        </p:spPr>
        <p:txBody>
          <a:bodyPr/>
          <a:lstStyle/>
          <a:p>
            <a:pPr algn="ctr"/>
            <a:r>
              <a:rPr lang="en-US" b="1" dirty="0" smtClean="0">
                <a:solidFill>
                  <a:schemeClr val="accent4">
                    <a:lumMod val="75000"/>
                  </a:schemeClr>
                </a:solidFill>
              </a:rPr>
              <a:t>How do we begin a mentoring program?</a:t>
            </a:r>
            <a:endParaRPr lang="en-US" b="1" dirty="0">
              <a:solidFill>
                <a:schemeClr val="accent4">
                  <a:lumMod val="75000"/>
                </a:schemeClr>
              </a:solidFill>
            </a:endParaRPr>
          </a:p>
        </p:txBody>
      </p:sp>
      <p:sp>
        <p:nvSpPr>
          <p:cNvPr id="3" name="Content Placeholder 2"/>
          <p:cNvSpPr>
            <a:spLocks noGrp="1"/>
          </p:cNvSpPr>
          <p:nvPr>
            <p:ph idx="1"/>
          </p:nvPr>
        </p:nvSpPr>
        <p:spPr>
          <a:xfrm>
            <a:off x="838200" y="1803400"/>
            <a:ext cx="10515600" cy="3852862"/>
          </a:xfrm>
        </p:spPr>
        <p:txBody>
          <a:bodyPr>
            <a:normAutofit/>
          </a:bodyPr>
          <a:lstStyle/>
          <a:p>
            <a:r>
              <a:rPr lang="en-US" u="sng" dirty="0" smtClean="0"/>
              <a:t>Step 3: </a:t>
            </a:r>
            <a:endParaRPr lang="en-US" dirty="0" smtClean="0"/>
          </a:p>
          <a:p>
            <a:endParaRPr lang="en-US" u="sng" dirty="0"/>
          </a:p>
          <a:p>
            <a:pPr marL="914175" lvl="2" indent="0">
              <a:buNone/>
            </a:pPr>
            <a:endParaRPr lang="en-US" dirty="0"/>
          </a:p>
          <a:p>
            <a:pPr marL="914175" lvl="2" indent="0">
              <a:buNone/>
            </a:pPr>
            <a:r>
              <a:rPr lang="en-US" sz="4000" dirty="0" smtClean="0"/>
              <a:t>Idealize the tactical, operational, and strategic goals and vision for the future</a:t>
            </a:r>
            <a:endParaRPr lang="en-US" sz="4000" dirty="0"/>
          </a:p>
          <a:p>
            <a:pPr marL="0" indent="0" algn="ctr">
              <a:buNone/>
            </a:pPr>
            <a:r>
              <a:rPr lang="en-US" sz="4000" dirty="0" smtClean="0">
                <a:solidFill>
                  <a:srgbClr val="FF0000"/>
                </a:solidFill>
              </a:rPr>
              <a:t>Paint the vision of what a possible future will look like by replicating excellence</a:t>
            </a:r>
            <a:endParaRPr lang="en-US" sz="4000" dirty="0">
              <a:solidFill>
                <a:srgbClr val="FF0000"/>
              </a:solidFill>
            </a:endParaRPr>
          </a:p>
        </p:txBody>
      </p:sp>
    </p:spTree>
    <p:extLst>
      <p:ext uri="{BB962C8B-B14F-4D97-AF65-F5344CB8AC3E}">
        <p14:creationId xmlns:p14="http://schemas.microsoft.com/office/powerpoint/2010/main" val="1570487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500"/>
            <a:ext cx="10515600" cy="1117600"/>
          </a:xfrm>
        </p:spPr>
        <p:txBody>
          <a:bodyPr/>
          <a:lstStyle/>
          <a:p>
            <a:pPr algn="ctr"/>
            <a:r>
              <a:rPr lang="en-US" b="1" dirty="0" smtClean="0">
                <a:solidFill>
                  <a:schemeClr val="accent4">
                    <a:lumMod val="75000"/>
                  </a:schemeClr>
                </a:solidFill>
              </a:rPr>
              <a:t>How do we begin a mentoring program?</a:t>
            </a:r>
            <a:endParaRPr lang="en-US" b="1" dirty="0">
              <a:solidFill>
                <a:schemeClr val="accent4">
                  <a:lumMod val="75000"/>
                </a:schemeClr>
              </a:solidFill>
            </a:endParaRPr>
          </a:p>
        </p:txBody>
      </p:sp>
      <p:sp>
        <p:nvSpPr>
          <p:cNvPr id="3" name="Content Placeholder 2"/>
          <p:cNvSpPr>
            <a:spLocks noGrp="1"/>
          </p:cNvSpPr>
          <p:nvPr>
            <p:ph idx="1"/>
          </p:nvPr>
        </p:nvSpPr>
        <p:spPr>
          <a:xfrm>
            <a:off x="838200" y="1857570"/>
            <a:ext cx="10515600" cy="3852862"/>
          </a:xfrm>
        </p:spPr>
        <p:txBody>
          <a:bodyPr>
            <a:normAutofit/>
          </a:bodyPr>
          <a:lstStyle/>
          <a:p>
            <a:r>
              <a:rPr lang="en-US" u="sng" dirty="0" smtClean="0"/>
              <a:t>Step 4: </a:t>
            </a:r>
            <a:endParaRPr lang="en-US" dirty="0" smtClean="0"/>
          </a:p>
          <a:p>
            <a:endParaRPr lang="en-US" u="sng" dirty="0"/>
          </a:p>
          <a:p>
            <a:pPr marL="914175" lvl="2" indent="0">
              <a:buNone/>
            </a:pPr>
            <a:endParaRPr lang="en-US" dirty="0"/>
          </a:p>
          <a:p>
            <a:pPr marL="914175" lvl="2" indent="0">
              <a:buNone/>
            </a:pPr>
            <a:r>
              <a:rPr lang="en-US" sz="4000" dirty="0" smtClean="0"/>
              <a:t>Formalize the process of the informal practice</a:t>
            </a:r>
          </a:p>
          <a:p>
            <a:pPr marL="914175" lvl="2" indent="0" algn="ctr">
              <a:buNone/>
            </a:pPr>
            <a:r>
              <a:rPr lang="en-US" sz="4000" dirty="0" smtClean="0">
                <a:solidFill>
                  <a:srgbClr val="FF0000"/>
                </a:solidFill>
              </a:rPr>
              <a:t>Set timelines and goals for the mentor and mentee (a progress matrix)</a:t>
            </a:r>
            <a:endParaRPr lang="en-US" sz="4000" dirty="0">
              <a:solidFill>
                <a:srgbClr val="FF0000"/>
              </a:solidFill>
            </a:endParaRPr>
          </a:p>
          <a:p>
            <a:pPr marL="0" indent="0">
              <a:buNone/>
            </a:pPr>
            <a:endParaRPr lang="en-US" u="sng" dirty="0"/>
          </a:p>
        </p:txBody>
      </p:sp>
    </p:spTree>
    <p:extLst>
      <p:ext uri="{BB962C8B-B14F-4D97-AF65-F5344CB8AC3E}">
        <p14:creationId xmlns:p14="http://schemas.microsoft.com/office/powerpoint/2010/main" val="2101952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500"/>
            <a:ext cx="10515600" cy="1117600"/>
          </a:xfrm>
        </p:spPr>
        <p:txBody>
          <a:bodyPr/>
          <a:lstStyle/>
          <a:p>
            <a:pPr algn="ctr"/>
            <a:r>
              <a:rPr lang="en-US" b="1" dirty="0" smtClean="0">
                <a:solidFill>
                  <a:schemeClr val="accent4">
                    <a:lumMod val="75000"/>
                  </a:schemeClr>
                </a:solidFill>
              </a:rPr>
              <a:t>How do we begin a mentoring program?</a:t>
            </a:r>
            <a:endParaRPr lang="en-US" b="1" dirty="0">
              <a:solidFill>
                <a:schemeClr val="accent4">
                  <a:lumMod val="75000"/>
                </a:schemeClr>
              </a:solidFill>
            </a:endParaRPr>
          </a:p>
        </p:txBody>
      </p:sp>
      <p:sp>
        <p:nvSpPr>
          <p:cNvPr id="3" name="Content Placeholder 2"/>
          <p:cNvSpPr>
            <a:spLocks noGrp="1"/>
          </p:cNvSpPr>
          <p:nvPr>
            <p:ph idx="1"/>
          </p:nvPr>
        </p:nvSpPr>
        <p:spPr>
          <a:xfrm>
            <a:off x="838200" y="2324100"/>
            <a:ext cx="10515600" cy="3852862"/>
          </a:xfrm>
        </p:spPr>
        <p:txBody>
          <a:bodyPr>
            <a:normAutofit/>
          </a:bodyPr>
          <a:lstStyle/>
          <a:p>
            <a:r>
              <a:rPr lang="en-US" u="sng" dirty="0" smtClean="0"/>
              <a:t>Step 5: </a:t>
            </a:r>
            <a:endParaRPr lang="en-US" dirty="0" smtClean="0"/>
          </a:p>
          <a:p>
            <a:endParaRPr lang="en-US" u="sng" dirty="0"/>
          </a:p>
          <a:p>
            <a:pPr marL="914175" lvl="2" indent="0">
              <a:buNone/>
            </a:pPr>
            <a:endParaRPr lang="en-US" dirty="0"/>
          </a:p>
          <a:p>
            <a:pPr marL="914175" lvl="2" indent="0">
              <a:buNone/>
            </a:pPr>
            <a:r>
              <a:rPr lang="en-US" sz="4000" dirty="0" smtClean="0"/>
              <a:t>Enable a </a:t>
            </a:r>
            <a:r>
              <a:rPr lang="en-US" sz="4000" u="sng" dirty="0" smtClean="0"/>
              <a:t>Mentoring CONNECTION</a:t>
            </a:r>
          </a:p>
          <a:p>
            <a:pPr marL="914175" lvl="2" indent="0" algn="ctr">
              <a:buNone/>
            </a:pPr>
            <a:r>
              <a:rPr lang="en-US" sz="4000" dirty="0" smtClean="0">
                <a:solidFill>
                  <a:srgbClr val="FF0000"/>
                </a:solidFill>
              </a:rPr>
              <a:t>Assign tasks and responsibilities based on both the mentor and mentee’s talents</a:t>
            </a:r>
            <a:endParaRPr lang="en-US" sz="4000" dirty="0">
              <a:solidFill>
                <a:srgbClr val="FF0000"/>
              </a:solidFill>
            </a:endParaRPr>
          </a:p>
          <a:p>
            <a:pPr marL="0" indent="0">
              <a:buNone/>
            </a:pPr>
            <a:endParaRPr lang="en-US" u="sng" dirty="0"/>
          </a:p>
        </p:txBody>
      </p:sp>
    </p:spTree>
    <p:extLst>
      <p:ext uri="{BB962C8B-B14F-4D97-AF65-F5344CB8AC3E}">
        <p14:creationId xmlns:p14="http://schemas.microsoft.com/office/powerpoint/2010/main" val="3433758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9498" y="525366"/>
            <a:ext cx="10515600" cy="1117600"/>
          </a:xfrm>
        </p:spPr>
        <p:txBody>
          <a:bodyPr/>
          <a:lstStyle/>
          <a:p>
            <a:pPr algn="ctr"/>
            <a:r>
              <a:rPr lang="en-US" b="1" dirty="0" smtClean="0">
                <a:solidFill>
                  <a:schemeClr val="accent4">
                    <a:lumMod val="75000"/>
                  </a:schemeClr>
                </a:solidFill>
              </a:rPr>
              <a:t>Definition of a Mentoring Connection</a:t>
            </a:r>
            <a:endParaRPr lang="en-US" b="1" dirty="0">
              <a:solidFill>
                <a:schemeClr val="accent4">
                  <a:lumMod val="75000"/>
                </a:schemeClr>
              </a:solidFill>
            </a:endParaRPr>
          </a:p>
        </p:txBody>
      </p:sp>
      <p:sp>
        <p:nvSpPr>
          <p:cNvPr id="3" name="Content Placeholder 2"/>
          <p:cNvSpPr>
            <a:spLocks noGrp="1"/>
          </p:cNvSpPr>
          <p:nvPr>
            <p:ph idx="1"/>
          </p:nvPr>
        </p:nvSpPr>
        <p:spPr>
          <a:xfrm>
            <a:off x="959498" y="1549659"/>
            <a:ext cx="10515600" cy="3852862"/>
          </a:xfrm>
        </p:spPr>
        <p:txBody>
          <a:bodyPr>
            <a:normAutofit/>
          </a:bodyPr>
          <a:lstStyle/>
          <a:p>
            <a:r>
              <a:rPr lang="en-US" sz="4800" dirty="0" smtClean="0">
                <a:solidFill>
                  <a:schemeClr val="tx2">
                    <a:lumMod val="75000"/>
                  </a:schemeClr>
                </a:solidFill>
              </a:rPr>
              <a:t>A </a:t>
            </a:r>
            <a:r>
              <a:rPr lang="en-US" sz="4800" u="sng" dirty="0" smtClean="0">
                <a:solidFill>
                  <a:schemeClr val="tx2">
                    <a:lumMod val="75000"/>
                  </a:schemeClr>
                </a:solidFill>
              </a:rPr>
              <a:t>voluntary professional</a:t>
            </a:r>
            <a:r>
              <a:rPr lang="en-US" sz="4800" dirty="0" smtClean="0">
                <a:solidFill>
                  <a:schemeClr val="tx2">
                    <a:lumMod val="75000"/>
                  </a:schemeClr>
                </a:solidFill>
              </a:rPr>
              <a:t> association between a Mentor and Mentee.  It may be of long or short duration, be conducted in person or by any form of communication</a:t>
            </a:r>
          </a:p>
          <a:p>
            <a:endParaRPr lang="en-US" u="sng" dirty="0"/>
          </a:p>
          <a:p>
            <a:pPr marL="0" indent="0">
              <a:buNone/>
            </a:pPr>
            <a:endParaRPr lang="en-US" u="sng" dirty="0"/>
          </a:p>
        </p:txBody>
      </p:sp>
    </p:spTree>
    <p:extLst>
      <p:ext uri="{BB962C8B-B14F-4D97-AF65-F5344CB8AC3E}">
        <p14:creationId xmlns:p14="http://schemas.microsoft.com/office/powerpoint/2010/main" val="915700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500"/>
            <a:ext cx="10515600" cy="1117600"/>
          </a:xfrm>
        </p:spPr>
        <p:txBody>
          <a:bodyPr/>
          <a:lstStyle/>
          <a:p>
            <a:pPr algn="ctr"/>
            <a:r>
              <a:rPr lang="en-US" b="1" dirty="0" smtClean="0">
                <a:solidFill>
                  <a:schemeClr val="accent4">
                    <a:lumMod val="75000"/>
                  </a:schemeClr>
                </a:solidFill>
              </a:rPr>
              <a:t>How do we begin a mentoring program?</a:t>
            </a:r>
            <a:endParaRPr lang="en-US" b="1" dirty="0">
              <a:solidFill>
                <a:schemeClr val="accent4">
                  <a:lumMod val="75000"/>
                </a:schemeClr>
              </a:solidFill>
            </a:endParaRPr>
          </a:p>
        </p:txBody>
      </p:sp>
      <p:sp>
        <p:nvSpPr>
          <p:cNvPr id="3" name="Content Placeholder 2"/>
          <p:cNvSpPr>
            <a:spLocks noGrp="1"/>
          </p:cNvSpPr>
          <p:nvPr>
            <p:ph idx="1"/>
          </p:nvPr>
        </p:nvSpPr>
        <p:spPr>
          <a:xfrm>
            <a:off x="838200" y="2324100"/>
            <a:ext cx="10515600" cy="3852862"/>
          </a:xfrm>
        </p:spPr>
        <p:txBody>
          <a:bodyPr>
            <a:normAutofit/>
          </a:bodyPr>
          <a:lstStyle/>
          <a:p>
            <a:r>
              <a:rPr lang="en-US" u="sng" dirty="0" smtClean="0"/>
              <a:t>Step 6: </a:t>
            </a:r>
            <a:endParaRPr lang="en-US" dirty="0" smtClean="0"/>
          </a:p>
          <a:p>
            <a:endParaRPr lang="en-US" u="sng" dirty="0"/>
          </a:p>
          <a:p>
            <a:pPr marL="914175" lvl="2" indent="0">
              <a:buNone/>
            </a:pPr>
            <a:endParaRPr lang="en-US" dirty="0"/>
          </a:p>
          <a:p>
            <a:pPr marL="914175" lvl="2" indent="0">
              <a:buNone/>
            </a:pPr>
            <a:r>
              <a:rPr lang="en-US" sz="4000" dirty="0" smtClean="0"/>
              <a:t>Implement the program and let it flourish</a:t>
            </a:r>
            <a:endParaRPr lang="en-US" sz="4000" u="sng" dirty="0"/>
          </a:p>
          <a:p>
            <a:pPr marL="0" indent="0">
              <a:buNone/>
            </a:pPr>
            <a:endParaRPr lang="en-US" u="sng" dirty="0"/>
          </a:p>
        </p:txBody>
      </p:sp>
    </p:spTree>
    <p:extLst>
      <p:ext uri="{BB962C8B-B14F-4D97-AF65-F5344CB8AC3E}">
        <p14:creationId xmlns:p14="http://schemas.microsoft.com/office/powerpoint/2010/main" val="151221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9188" y="500063"/>
            <a:ext cx="10515600" cy="800100"/>
          </a:xfrm>
        </p:spPr>
        <p:txBody>
          <a:bodyPr/>
          <a:lstStyle/>
          <a:p>
            <a:pPr algn="ctr"/>
            <a:r>
              <a:rPr lang="en-US" b="1" dirty="0" smtClean="0">
                <a:solidFill>
                  <a:schemeClr val="tx2">
                    <a:lumMod val="75000"/>
                  </a:schemeClr>
                </a:solidFill>
              </a:rPr>
              <a:t>Why Mentor?</a:t>
            </a:r>
            <a:endParaRPr lang="en-US" b="1" dirty="0">
              <a:solidFill>
                <a:schemeClr val="tx2">
                  <a:lumMod val="75000"/>
                </a:schemeClr>
              </a:solidFill>
            </a:endParaRPr>
          </a:p>
        </p:txBody>
      </p:sp>
      <p:sp>
        <p:nvSpPr>
          <p:cNvPr id="3" name="Text Placeholder 2"/>
          <p:cNvSpPr>
            <a:spLocks noGrp="1"/>
          </p:cNvSpPr>
          <p:nvPr>
            <p:ph type="body" idx="1"/>
          </p:nvPr>
        </p:nvSpPr>
        <p:spPr>
          <a:xfrm>
            <a:off x="913608" y="1198572"/>
            <a:ext cx="5157787" cy="536579"/>
          </a:xfrm>
        </p:spPr>
        <p:txBody>
          <a:bodyPr>
            <a:normAutofit/>
          </a:bodyPr>
          <a:lstStyle/>
          <a:p>
            <a:pPr algn="ctr"/>
            <a:r>
              <a:rPr lang="en-US" sz="2800" dirty="0" smtClean="0">
                <a:solidFill>
                  <a:schemeClr val="accent4">
                    <a:lumMod val="75000"/>
                  </a:schemeClr>
                </a:solidFill>
              </a:rPr>
              <a:t>Tactical</a:t>
            </a:r>
            <a:endParaRPr lang="en-US" sz="2800" dirty="0">
              <a:solidFill>
                <a:schemeClr val="accent4">
                  <a:lumMod val="75000"/>
                </a:schemeClr>
              </a:solidFill>
            </a:endParaRPr>
          </a:p>
        </p:txBody>
      </p:sp>
      <p:sp>
        <p:nvSpPr>
          <p:cNvPr id="4" name="Content Placeholder 3"/>
          <p:cNvSpPr>
            <a:spLocks noGrp="1"/>
          </p:cNvSpPr>
          <p:nvPr>
            <p:ph sz="half" idx="2"/>
          </p:nvPr>
        </p:nvSpPr>
        <p:spPr>
          <a:xfrm>
            <a:off x="900907" y="1785947"/>
            <a:ext cx="5157787" cy="3684585"/>
          </a:xfrm>
        </p:spPr>
        <p:txBody>
          <a:bodyPr>
            <a:normAutofit/>
          </a:bodyPr>
          <a:lstStyle/>
          <a:p>
            <a:r>
              <a:rPr lang="en-US" sz="2400" b="1" dirty="0" smtClean="0">
                <a:solidFill>
                  <a:schemeClr val="bg2">
                    <a:lumMod val="25000"/>
                  </a:schemeClr>
                </a:solidFill>
              </a:rPr>
              <a:t>To encourage broader participation in the community</a:t>
            </a:r>
          </a:p>
          <a:p>
            <a:r>
              <a:rPr lang="en-US" sz="2400" b="1" dirty="0" smtClean="0">
                <a:solidFill>
                  <a:schemeClr val="bg2">
                    <a:lumMod val="25000"/>
                  </a:schemeClr>
                </a:solidFill>
              </a:rPr>
              <a:t>To encourage the growth of new leaders and new ideas</a:t>
            </a:r>
          </a:p>
          <a:p>
            <a:r>
              <a:rPr lang="en-US" sz="3600" b="1" dirty="0" smtClean="0">
                <a:solidFill>
                  <a:schemeClr val="accent4">
                    <a:lumMod val="75000"/>
                  </a:schemeClr>
                </a:solidFill>
              </a:rPr>
              <a:t>To create opportunity for leaders to rise to positions of greater influence</a:t>
            </a:r>
          </a:p>
          <a:p>
            <a:endParaRPr lang="en-US" sz="3600" b="1" dirty="0" smtClean="0">
              <a:solidFill>
                <a:schemeClr val="accent4">
                  <a:lumMod val="75000"/>
                </a:schemeClr>
              </a:solidFill>
            </a:endParaRPr>
          </a:p>
          <a:p>
            <a:endParaRPr lang="en-US" dirty="0"/>
          </a:p>
        </p:txBody>
      </p:sp>
      <p:sp>
        <p:nvSpPr>
          <p:cNvPr id="5" name="Text Placeholder 4"/>
          <p:cNvSpPr>
            <a:spLocks noGrp="1"/>
          </p:cNvSpPr>
          <p:nvPr>
            <p:ph type="body" sz="quarter" idx="3"/>
          </p:nvPr>
        </p:nvSpPr>
        <p:spPr>
          <a:xfrm>
            <a:off x="6170612" y="1249368"/>
            <a:ext cx="5183188" cy="536579"/>
          </a:xfrm>
        </p:spPr>
        <p:txBody>
          <a:bodyPr>
            <a:normAutofit/>
          </a:bodyPr>
          <a:lstStyle/>
          <a:p>
            <a:pPr algn="ctr"/>
            <a:r>
              <a:rPr lang="en-US" sz="2800" dirty="0" smtClean="0">
                <a:solidFill>
                  <a:schemeClr val="accent4">
                    <a:lumMod val="75000"/>
                  </a:schemeClr>
                </a:solidFill>
              </a:rPr>
              <a:t>Operational</a:t>
            </a:r>
            <a:endParaRPr lang="en-US" sz="2800" dirty="0">
              <a:solidFill>
                <a:schemeClr val="accent4">
                  <a:lumMod val="75000"/>
                </a:schemeClr>
              </a:solidFill>
            </a:endParaRPr>
          </a:p>
        </p:txBody>
      </p:sp>
      <p:sp>
        <p:nvSpPr>
          <p:cNvPr id="6" name="Content Placeholder 5"/>
          <p:cNvSpPr>
            <a:spLocks noGrp="1"/>
          </p:cNvSpPr>
          <p:nvPr>
            <p:ph sz="quarter" idx="4"/>
          </p:nvPr>
        </p:nvSpPr>
        <p:spPr>
          <a:xfrm>
            <a:off x="6170612" y="1831999"/>
            <a:ext cx="5183188" cy="3684585"/>
          </a:xfrm>
        </p:spPr>
        <p:txBody>
          <a:bodyPr>
            <a:normAutofit lnSpcReduction="10000"/>
          </a:bodyPr>
          <a:lstStyle/>
          <a:p>
            <a:r>
              <a:rPr lang="en-US" dirty="0" smtClean="0"/>
              <a:t>Increase membership by promoting and proving a willingness to evolve</a:t>
            </a:r>
          </a:p>
          <a:p>
            <a:r>
              <a:rPr lang="en-US" dirty="0" smtClean="0"/>
              <a:t>To prevent the canceling of existing programs</a:t>
            </a:r>
          </a:p>
          <a:p>
            <a:r>
              <a:rPr lang="en-US" sz="3600" b="1" dirty="0" smtClean="0">
                <a:solidFill>
                  <a:schemeClr val="accent4">
                    <a:lumMod val="75000"/>
                  </a:schemeClr>
                </a:solidFill>
              </a:rPr>
              <a:t>To foster the development of new programs</a:t>
            </a:r>
          </a:p>
        </p:txBody>
      </p:sp>
    </p:spTree>
    <p:extLst>
      <p:ext uri="{BB962C8B-B14F-4D97-AF65-F5344CB8AC3E}">
        <p14:creationId xmlns:p14="http://schemas.microsoft.com/office/powerpoint/2010/main" val="1040593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95300"/>
            <a:ext cx="10515600" cy="1117600"/>
          </a:xfrm>
        </p:spPr>
        <p:txBody>
          <a:bodyPr/>
          <a:lstStyle/>
          <a:p>
            <a:pPr algn="ctr"/>
            <a:r>
              <a:rPr lang="en-US" b="1" dirty="0">
                <a:solidFill>
                  <a:schemeClr val="tx2">
                    <a:lumMod val="75000"/>
                  </a:schemeClr>
                </a:solidFill>
              </a:rPr>
              <a:t>Why Mentor</a:t>
            </a:r>
            <a:r>
              <a:rPr lang="en-US" b="1" dirty="0" smtClean="0">
                <a:solidFill>
                  <a:schemeClr val="tx2">
                    <a:lumMod val="75000"/>
                  </a:schemeClr>
                </a:solidFill>
              </a:rPr>
              <a:t>? </a:t>
            </a:r>
            <a:br>
              <a:rPr lang="en-US" b="1" dirty="0" smtClean="0">
                <a:solidFill>
                  <a:schemeClr val="tx2">
                    <a:lumMod val="75000"/>
                  </a:schemeClr>
                </a:solidFill>
              </a:rPr>
            </a:br>
            <a:r>
              <a:rPr lang="en-US" b="1" dirty="0" smtClean="0">
                <a:solidFill>
                  <a:schemeClr val="accent4">
                    <a:lumMod val="75000"/>
                  </a:schemeClr>
                </a:solidFill>
              </a:rPr>
              <a:t>STRATEGIC</a:t>
            </a:r>
            <a:endParaRPr lang="en-US" b="1" dirty="0">
              <a:solidFill>
                <a:schemeClr val="accent4">
                  <a:lumMod val="75000"/>
                </a:schemeClr>
              </a:solidFill>
            </a:endParaRPr>
          </a:p>
        </p:txBody>
      </p:sp>
      <p:sp>
        <p:nvSpPr>
          <p:cNvPr id="3" name="Content Placeholder 2"/>
          <p:cNvSpPr>
            <a:spLocks noGrp="1"/>
          </p:cNvSpPr>
          <p:nvPr>
            <p:ph idx="1"/>
          </p:nvPr>
        </p:nvSpPr>
        <p:spPr>
          <a:xfrm>
            <a:off x="1104900" y="1914590"/>
            <a:ext cx="10515600" cy="3741672"/>
          </a:xfrm>
        </p:spPr>
        <p:txBody>
          <a:bodyPr>
            <a:normAutofit/>
          </a:bodyPr>
          <a:lstStyle/>
          <a:p>
            <a:r>
              <a:rPr lang="en-US" dirty="0" smtClean="0"/>
              <a:t>Enforcement and validation of the Four Pillars!</a:t>
            </a:r>
          </a:p>
          <a:p>
            <a:r>
              <a:rPr lang="en-US" sz="4400" b="1" u="sng" dirty="0" smtClean="0">
                <a:solidFill>
                  <a:schemeClr val="accent4">
                    <a:lumMod val="75000"/>
                  </a:schemeClr>
                </a:solidFill>
              </a:rPr>
              <a:t>To forever preserve and protect the life and integrity of this great organization that you have devoted many years of your own existence to</a:t>
            </a:r>
            <a:endParaRPr lang="en-US" sz="4400" b="1" u="sng" dirty="0">
              <a:solidFill>
                <a:schemeClr val="accent4">
                  <a:lumMod val="75000"/>
                </a:schemeClr>
              </a:solidFill>
            </a:endParaRPr>
          </a:p>
        </p:txBody>
      </p:sp>
    </p:spTree>
    <p:extLst>
      <p:ext uri="{BB962C8B-B14F-4D97-AF65-F5344CB8AC3E}">
        <p14:creationId xmlns:p14="http://schemas.microsoft.com/office/powerpoint/2010/main" val="4029485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800" y="443961"/>
            <a:ext cx="9946400" cy="872412"/>
          </a:xfrm>
        </p:spPr>
        <p:txBody>
          <a:bodyPr/>
          <a:lstStyle/>
          <a:p>
            <a:r>
              <a:rPr lang="en-US" sz="5400" b="1" dirty="0" smtClean="0">
                <a:solidFill>
                  <a:schemeClr val="accent4">
                    <a:lumMod val="75000"/>
                  </a:schemeClr>
                </a:solidFill>
              </a:rPr>
              <a:t>Know your Future Leaders….</a:t>
            </a:r>
            <a:endParaRPr lang="en-US" sz="5400" b="1" dirty="0">
              <a:solidFill>
                <a:schemeClr val="accent4">
                  <a:lumMod val="75000"/>
                </a:schemeClr>
              </a:solidFill>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17036" y="1407887"/>
            <a:ext cx="5259166" cy="3526032"/>
          </a:xfrm>
        </p:spPr>
      </p:pic>
      <p:sp>
        <p:nvSpPr>
          <p:cNvPr id="4" name="Text Placeholder 3"/>
          <p:cNvSpPr>
            <a:spLocks noGrp="1"/>
          </p:cNvSpPr>
          <p:nvPr>
            <p:ph type="body" sz="half" idx="2"/>
          </p:nvPr>
        </p:nvSpPr>
        <p:spPr>
          <a:xfrm>
            <a:off x="979714" y="1316373"/>
            <a:ext cx="3932237" cy="4298959"/>
          </a:xfrm>
        </p:spPr>
        <p:txBody>
          <a:bodyPr>
            <a:normAutofit lnSpcReduction="10000"/>
          </a:bodyPr>
          <a:lstStyle/>
          <a:p>
            <a:pPr marL="285750" indent="-285750">
              <a:buFont typeface="Arial" panose="020B0604020202020204" pitchFamily="34" charset="0"/>
              <a:buChar char="•"/>
            </a:pPr>
            <a:r>
              <a:rPr lang="en-US" sz="2800" dirty="0" smtClean="0"/>
              <a:t>Gulf War/ Global War on Terrorism eligible veterans ARE your replacements!</a:t>
            </a:r>
          </a:p>
          <a:p>
            <a:pPr marL="285750" indent="-285750">
              <a:buFont typeface="Arial" panose="020B0604020202020204" pitchFamily="34" charset="0"/>
              <a:buChar char="•"/>
            </a:pPr>
            <a:r>
              <a:rPr lang="en-US" sz="2800" dirty="0" smtClean="0"/>
              <a:t>28-years of concurrent eligibility</a:t>
            </a:r>
          </a:p>
          <a:p>
            <a:pPr marL="285750" indent="-285750">
              <a:buFont typeface="Arial" panose="020B0604020202020204" pitchFamily="34" charset="0"/>
              <a:buChar char="•"/>
            </a:pPr>
            <a:r>
              <a:rPr lang="en-US" sz="2800" dirty="0" smtClean="0"/>
              <a:t>The older among them are Gen X</a:t>
            </a:r>
          </a:p>
          <a:p>
            <a:pPr marL="285750" indent="-285750">
              <a:buFont typeface="Arial" panose="020B0604020202020204" pitchFamily="34" charset="0"/>
              <a:buChar char="•"/>
            </a:pPr>
            <a:r>
              <a:rPr lang="en-US" sz="2800" dirty="0" smtClean="0"/>
              <a:t>The younger among them are Millennials</a:t>
            </a:r>
          </a:p>
          <a:p>
            <a:endParaRPr lang="en-US" dirty="0"/>
          </a:p>
        </p:txBody>
      </p:sp>
    </p:spTree>
    <p:extLst>
      <p:ext uri="{BB962C8B-B14F-4D97-AF65-F5344CB8AC3E}">
        <p14:creationId xmlns:p14="http://schemas.microsoft.com/office/powerpoint/2010/main" val="352632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00063"/>
            <a:ext cx="10515600" cy="800100"/>
          </a:xfrm>
        </p:spPr>
        <p:txBody>
          <a:bodyPr/>
          <a:lstStyle/>
          <a:p>
            <a:pPr algn="ctr"/>
            <a:r>
              <a:rPr lang="en-US" b="1" dirty="0" smtClean="0">
                <a:solidFill>
                  <a:schemeClr val="tx2">
                    <a:lumMod val="75000"/>
                  </a:schemeClr>
                </a:solidFill>
              </a:rPr>
              <a:t>Generation X (1965-1980)</a:t>
            </a:r>
            <a:endParaRPr lang="en-US" b="1" dirty="0">
              <a:solidFill>
                <a:schemeClr val="tx2">
                  <a:lumMod val="75000"/>
                </a:schemeClr>
              </a:solidFill>
            </a:endParaRPr>
          </a:p>
        </p:txBody>
      </p:sp>
      <p:sp>
        <p:nvSpPr>
          <p:cNvPr id="3" name="Text Placeholder 2"/>
          <p:cNvSpPr>
            <a:spLocks noGrp="1"/>
          </p:cNvSpPr>
          <p:nvPr>
            <p:ph type="body" idx="1"/>
          </p:nvPr>
        </p:nvSpPr>
        <p:spPr>
          <a:xfrm>
            <a:off x="938213" y="1300163"/>
            <a:ext cx="5157787" cy="536579"/>
          </a:xfrm>
        </p:spPr>
        <p:txBody>
          <a:bodyPr>
            <a:normAutofit/>
          </a:bodyPr>
          <a:lstStyle/>
          <a:p>
            <a:pPr algn="ctr"/>
            <a:r>
              <a:rPr lang="en-US" sz="2800" dirty="0" smtClean="0">
                <a:solidFill>
                  <a:schemeClr val="accent4">
                    <a:lumMod val="75000"/>
                  </a:schemeClr>
                </a:solidFill>
              </a:rPr>
              <a:t>Who They Are</a:t>
            </a:r>
            <a:endParaRPr lang="en-US" sz="2800" dirty="0">
              <a:solidFill>
                <a:schemeClr val="accent4">
                  <a:lumMod val="75000"/>
                </a:schemeClr>
              </a:solidFill>
            </a:endParaRPr>
          </a:p>
        </p:txBody>
      </p:sp>
      <p:sp>
        <p:nvSpPr>
          <p:cNvPr id="4" name="Content Placeholder 3"/>
          <p:cNvSpPr>
            <a:spLocks noGrp="1"/>
          </p:cNvSpPr>
          <p:nvPr>
            <p:ph sz="half" idx="2"/>
          </p:nvPr>
        </p:nvSpPr>
        <p:spPr>
          <a:xfrm>
            <a:off x="901304" y="1836741"/>
            <a:ext cx="5157787" cy="3684585"/>
          </a:xfrm>
        </p:spPr>
        <p:txBody>
          <a:bodyPr>
            <a:normAutofit fontScale="85000" lnSpcReduction="20000"/>
          </a:bodyPr>
          <a:lstStyle/>
          <a:p>
            <a:r>
              <a:rPr lang="en-US" sz="2400" b="1" dirty="0" smtClean="0">
                <a:solidFill>
                  <a:schemeClr val="accent5">
                    <a:lumMod val="50000"/>
                  </a:schemeClr>
                </a:solidFill>
              </a:rPr>
              <a:t>They like </a:t>
            </a:r>
            <a:r>
              <a:rPr lang="en-US" sz="2400" b="1" u="sng" dirty="0" smtClean="0">
                <a:solidFill>
                  <a:schemeClr val="accent5">
                    <a:lumMod val="50000"/>
                  </a:schemeClr>
                </a:solidFill>
              </a:rPr>
              <a:t>clearly defined goals </a:t>
            </a:r>
            <a:r>
              <a:rPr lang="en-US" sz="2400" b="1" dirty="0" smtClean="0">
                <a:solidFill>
                  <a:schemeClr val="accent5">
                    <a:lumMod val="50000"/>
                  </a:schemeClr>
                </a:solidFill>
              </a:rPr>
              <a:t>and expectations</a:t>
            </a:r>
          </a:p>
          <a:p>
            <a:r>
              <a:rPr lang="en-US" sz="2400" b="1" dirty="0" smtClean="0">
                <a:solidFill>
                  <a:schemeClr val="accent5">
                    <a:lumMod val="50000"/>
                  </a:schemeClr>
                </a:solidFill>
              </a:rPr>
              <a:t>Brand Loyalty is HUGE</a:t>
            </a:r>
          </a:p>
          <a:p>
            <a:r>
              <a:rPr lang="en-US" sz="2400" b="1" dirty="0" smtClean="0">
                <a:solidFill>
                  <a:schemeClr val="accent5">
                    <a:lumMod val="50000"/>
                  </a:schemeClr>
                </a:solidFill>
              </a:rPr>
              <a:t>Tech savvy</a:t>
            </a:r>
          </a:p>
          <a:p>
            <a:r>
              <a:rPr lang="en-US" sz="2400" b="1" dirty="0" smtClean="0">
                <a:solidFill>
                  <a:schemeClr val="accent5">
                    <a:lumMod val="50000"/>
                  </a:schemeClr>
                </a:solidFill>
              </a:rPr>
              <a:t>They have genuine concern for the customer experience</a:t>
            </a:r>
          </a:p>
          <a:p>
            <a:r>
              <a:rPr lang="en-US" sz="2400" b="1" dirty="0" smtClean="0">
                <a:solidFill>
                  <a:schemeClr val="accent5">
                    <a:lumMod val="50000"/>
                  </a:schemeClr>
                </a:solidFill>
              </a:rPr>
              <a:t>Work/life balance is MOST important</a:t>
            </a:r>
          </a:p>
          <a:p>
            <a:r>
              <a:rPr lang="en-US" sz="2400" b="1" dirty="0" smtClean="0">
                <a:solidFill>
                  <a:schemeClr val="accent5">
                    <a:lumMod val="50000"/>
                  </a:schemeClr>
                </a:solidFill>
              </a:rPr>
              <a:t>Pragmatic; results driven; self-starters</a:t>
            </a:r>
          </a:p>
          <a:p>
            <a:r>
              <a:rPr lang="en-US" sz="2400" b="1" dirty="0" smtClean="0">
                <a:solidFill>
                  <a:schemeClr val="accent5">
                    <a:lumMod val="50000"/>
                  </a:schemeClr>
                </a:solidFill>
              </a:rPr>
              <a:t>Independent; crave independence</a:t>
            </a:r>
          </a:p>
          <a:p>
            <a:r>
              <a:rPr lang="en-US" sz="2400" b="1" dirty="0" smtClean="0">
                <a:solidFill>
                  <a:schemeClr val="accent5">
                    <a:lumMod val="50000"/>
                  </a:schemeClr>
                </a:solidFill>
              </a:rPr>
              <a:t>Confident</a:t>
            </a:r>
          </a:p>
          <a:p>
            <a:r>
              <a:rPr lang="en-US" sz="2400" b="1" dirty="0" smtClean="0">
                <a:solidFill>
                  <a:schemeClr val="accent5">
                    <a:lumMod val="50000"/>
                  </a:schemeClr>
                </a:solidFill>
              </a:rPr>
              <a:t>Antiestablishment mentality</a:t>
            </a:r>
          </a:p>
          <a:p>
            <a:pPr marL="0" indent="0">
              <a:buNone/>
            </a:pPr>
            <a:endParaRPr lang="en-US" sz="3600" b="1" dirty="0" smtClean="0">
              <a:solidFill>
                <a:schemeClr val="accent4">
                  <a:lumMod val="75000"/>
                </a:schemeClr>
              </a:solidFill>
            </a:endParaRPr>
          </a:p>
          <a:p>
            <a:endParaRPr lang="en-US" dirty="0"/>
          </a:p>
        </p:txBody>
      </p:sp>
      <p:sp>
        <p:nvSpPr>
          <p:cNvPr id="5" name="Text Placeholder 4"/>
          <p:cNvSpPr>
            <a:spLocks noGrp="1"/>
          </p:cNvSpPr>
          <p:nvPr>
            <p:ph type="body" sz="quarter" idx="3"/>
          </p:nvPr>
        </p:nvSpPr>
        <p:spPr>
          <a:xfrm>
            <a:off x="6322219" y="1300162"/>
            <a:ext cx="5183188" cy="536579"/>
          </a:xfrm>
        </p:spPr>
        <p:txBody>
          <a:bodyPr>
            <a:normAutofit/>
          </a:bodyPr>
          <a:lstStyle/>
          <a:p>
            <a:pPr algn="ctr"/>
            <a:r>
              <a:rPr lang="en-US" sz="2800" dirty="0" smtClean="0">
                <a:solidFill>
                  <a:schemeClr val="accent4">
                    <a:lumMod val="75000"/>
                  </a:schemeClr>
                </a:solidFill>
              </a:rPr>
              <a:t>How to Exploit their Talent</a:t>
            </a:r>
            <a:endParaRPr lang="en-US" sz="2800" dirty="0">
              <a:solidFill>
                <a:schemeClr val="accent4">
                  <a:lumMod val="75000"/>
                </a:schemeClr>
              </a:solidFill>
            </a:endParaRPr>
          </a:p>
        </p:txBody>
      </p:sp>
      <p:sp>
        <p:nvSpPr>
          <p:cNvPr id="6" name="Content Placeholder 5"/>
          <p:cNvSpPr>
            <a:spLocks noGrp="1"/>
          </p:cNvSpPr>
          <p:nvPr>
            <p:ph sz="quarter" idx="4"/>
          </p:nvPr>
        </p:nvSpPr>
        <p:spPr>
          <a:xfrm>
            <a:off x="6170612" y="1902619"/>
            <a:ext cx="5183188" cy="3851284"/>
          </a:xfrm>
        </p:spPr>
        <p:txBody>
          <a:bodyPr>
            <a:normAutofit/>
          </a:bodyPr>
          <a:lstStyle/>
          <a:p>
            <a:r>
              <a:rPr lang="en-US" sz="2000" b="1" dirty="0" smtClean="0">
                <a:solidFill>
                  <a:schemeClr val="accent5">
                    <a:lumMod val="50000"/>
                  </a:schemeClr>
                </a:solidFill>
              </a:rPr>
              <a:t>Align them to MVV’s and let ‘</a:t>
            </a:r>
            <a:r>
              <a:rPr lang="en-US" sz="2000" b="1" dirty="0" err="1" smtClean="0">
                <a:solidFill>
                  <a:schemeClr val="accent5">
                    <a:lumMod val="50000"/>
                  </a:schemeClr>
                </a:solidFill>
              </a:rPr>
              <a:t>em</a:t>
            </a:r>
            <a:r>
              <a:rPr lang="en-US" sz="2000" b="1" dirty="0" smtClean="0">
                <a:solidFill>
                  <a:schemeClr val="accent5">
                    <a:lumMod val="50000"/>
                  </a:schemeClr>
                </a:solidFill>
              </a:rPr>
              <a:t> go</a:t>
            </a:r>
          </a:p>
          <a:p>
            <a:r>
              <a:rPr lang="en-US" sz="2000" b="1" dirty="0" smtClean="0">
                <a:solidFill>
                  <a:schemeClr val="accent5">
                    <a:lumMod val="50000"/>
                  </a:schemeClr>
                </a:solidFill>
              </a:rPr>
              <a:t>Define TAL brand, and they will sell it</a:t>
            </a:r>
          </a:p>
          <a:p>
            <a:r>
              <a:rPr lang="en-US" sz="2000" b="1" dirty="0" smtClean="0">
                <a:solidFill>
                  <a:schemeClr val="accent5">
                    <a:lumMod val="50000"/>
                  </a:schemeClr>
                </a:solidFill>
              </a:rPr>
              <a:t>Engage by digital means</a:t>
            </a:r>
          </a:p>
          <a:p>
            <a:r>
              <a:rPr lang="en-US" sz="2000" b="1" dirty="0" smtClean="0">
                <a:solidFill>
                  <a:schemeClr val="accent5">
                    <a:lumMod val="50000"/>
                  </a:schemeClr>
                </a:solidFill>
              </a:rPr>
              <a:t>Place them in customer-facing roles</a:t>
            </a:r>
          </a:p>
          <a:p>
            <a:r>
              <a:rPr lang="en-US" sz="2000" b="1" dirty="0" smtClean="0">
                <a:solidFill>
                  <a:schemeClr val="accent5">
                    <a:lumMod val="50000"/>
                  </a:schemeClr>
                </a:solidFill>
              </a:rPr>
              <a:t>Value their family and time well</a:t>
            </a:r>
          </a:p>
          <a:p>
            <a:r>
              <a:rPr lang="en-US" sz="2000" b="1" dirty="0" smtClean="0">
                <a:solidFill>
                  <a:schemeClr val="accent5">
                    <a:lumMod val="50000"/>
                  </a:schemeClr>
                </a:solidFill>
              </a:rPr>
              <a:t>Challenge them to do the impossible (they will)</a:t>
            </a:r>
          </a:p>
          <a:p>
            <a:r>
              <a:rPr lang="en-US" sz="2000" b="1" dirty="0" smtClean="0">
                <a:solidFill>
                  <a:schemeClr val="accent5">
                    <a:lumMod val="50000"/>
                  </a:schemeClr>
                </a:solidFill>
              </a:rPr>
              <a:t>Never micro or macro manage them</a:t>
            </a:r>
          </a:p>
          <a:p>
            <a:r>
              <a:rPr lang="en-US" sz="2000" b="1" dirty="0" smtClean="0">
                <a:solidFill>
                  <a:schemeClr val="accent5">
                    <a:lumMod val="50000"/>
                  </a:schemeClr>
                </a:solidFill>
              </a:rPr>
              <a:t>“Because I said so” will fail every time</a:t>
            </a:r>
          </a:p>
        </p:txBody>
      </p:sp>
    </p:spTree>
    <p:extLst>
      <p:ext uri="{BB962C8B-B14F-4D97-AF65-F5344CB8AC3E}">
        <p14:creationId xmlns:p14="http://schemas.microsoft.com/office/powerpoint/2010/main" val="798844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088" y="500063"/>
            <a:ext cx="10515600" cy="800100"/>
          </a:xfrm>
        </p:spPr>
        <p:txBody>
          <a:bodyPr/>
          <a:lstStyle/>
          <a:p>
            <a:pPr algn="ctr"/>
            <a:r>
              <a:rPr lang="en-US" b="1" dirty="0" smtClean="0">
                <a:solidFill>
                  <a:schemeClr val="tx2">
                    <a:lumMod val="75000"/>
                  </a:schemeClr>
                </a:solidFill>
              </a:rPr>
              <a:t>Generation Y “Millennials” (1981-2000)</a:t>
            </a:r>
            <a:endParaRPr lang="en-US" b="1" dirty="0">
              <a:solidFill>
                <a:schemeClr val="tx2">
                  <a:lumMod val="75000"/>
                </a:schemeClr>
              </a:solidFill>
            </a:endParaRPr>
          </a:p>
        </p:txBody>
      </p:sp>
      <p:sp>
        <p:nvSpPr>
          <p:cNvPr id="3" name="Text Placeholder 2"/>
          <p:cNvSpPr>
            <a:spLocks noGrp="1"/>
          </p:cNvSpPr>
          <p:nvPr>
            <p:ph type="body" idx="1"/>
          </p:nvPr>
        </p:nvSpPr>
        <p:spPr>
          <a:xfrm>
            <a:off x="839787" y="1300159"/>
            <a:ext cx="5157787" cy="536579"/>
          </a:xfrm>
        </p:spPr>
        <p:txBody>
          <a:bodyPr>
            <a:normAutofit/>
          </a:bodyPr>
          <a:lstStyle/>
          <a:p>
            <a:pPr algn="ctr"/>
            <a:r>
              <a:rPr lang="en-US" sz="2800" dirty="0" smtClean="0">
                <a:solidFill>
                  <a:schemeClr val="accent4">
                    <a:lumMod val="75000"/>
                  </a:schemeClr>
                </a:solidFill>
              </a:rPr>
              <a:t>Who They Are</a:t>
            </a:r>
            <a:endParaRPr lang="en-US" sz="2800" dirty="0">
              <a:solidFill>
                <a:schemeClr val="accent4">
                  <a:lumMod val="75000"/>
                </a:schemeClr>
              </a:solidFill>
            </a:endParaRPr>
          </a:p>
        </p:txBody>
      </p:sp>
      <p:sp>
        <p:nvSpPr>
          <p:cNvPr id="4" name="Content Placeholder 3"/>
          <p:cNvSpPr>
            <a:spLocks noGrp="1"/>
          </p:cNvSpPr>
          <p:nvPr>
            <p:ph sz="half" idx="2"/>
          </p:nvPr>
        </p:nvSpPr>
        <p:spPr>
          <a:xfrm>
            <a:off x="839786" y="1865313"/>
            <a:ext cx="5157787" cy="3684585"/>
          </a:xfrm>
        </p:spPr>
        <p:txBody>
          <a:bodyPr>
            <a:normAutofit/>
          </a:bodyPr>
          <a:lstStyle/>
          <a:p>
            <a:r>
              <a:rPr lang="en-US" sz="2000" b="1" dirty="0" smtClean="0">
                <a:solidFill>
                  <a:schemeClr val="accent5">
                    <a:lumMod val="50000"/>
                  </a:schemeClr>
                </a:solidFill>
              </a:rPr>
              <a:t>Driven by achievement (WIFM?)</a:t>
            </a:r>
          </a:p>
          <a:p>
            <a:r>
              <a:rPr lang="en-US" sz="2000" b="1" dirty="0" smtClean="0">
                <a:solidFill>
                  <a:schemeClr val="accent5">
                    <a:lumMod val="50000"/>
                  </a:schemeClr>
                </a:solidFill>
              </a:rPr>
              <a:t>Highly diverse with high morals</a:t>
            </a:r>
          </a:p>
          <a:p>
            <a:r>
              <a:rPr lang="en-US" sz="2000" b="1" dirty="0" smtClean="0">
                <a:solidFill>
                  <a:schemeClr val="accent5">
                    <a:lumMod val="50000"/>
                  </a:schemeClr>
                </a:solidFill>
              </a:rPr>
              <a:t>Extremely tech savvy</a:t>
            </a:r>
          </a:p>
          <a:p>
            <a:r>
              <a:rPr lang="en-US" sz="2000" b="1" dirty="0" smtClean="0">
                <a:solidFill>
                  <a:schemeClr val="accent5">
                    <a:lumMod val="50000"/>
                  </a:schemeClr>
                </a:solidFill>
              </a:rPr>
              <a:t>Ambitious, but not always focused</a:t>
            </a:r>
          </a:p>
          <a:p>
            <a:r>
              <a:rPr lang="en-US" sz="2000" b="1" dirty="0" smtClean="0">
                <a:solidFill>
                  <a:schemeClr val="accent5">
                    <a:lumMod val="50000"/>
                  </a:schemeClr>
                </a:solidFill>
              </a:rPr>
              <a:t>Fiercely independent</a:t>
            </a:r>
          </a:p>
          <a:p>
            <a:r>
              <a:rPr lang="en-US" sz="2000" b="1" dirty="0" smtClean="0">
                <a:solidFill>
                  <a:schemeClr val="accent5">
                    <a:lumMod val="50000"/>
                  </a:schemeClr>
                </a:solidFill>
              </a:rPr>
              <a:t>“Me first” attitude in work/life</a:t>
            </a:r>
          </a:p>
          <a:p>
            <a:r>
              <a:rPr lang="en-US" sz="2000" b="1" dirty="0" smtClean="0">
                <a:solidFill>
                  <a:schemeClr val="accent5">
                    <a:lumMod val="50000"/>
                  </a:schemeClr>
                </a:solidFill>
              </a:rPr>
              <a:t>Respect for competency NOT title</a:t>
            </a:r>
          </a:p>
          <a:p>
            <a:r>
              <a:rPr lang="en-US" sz="2000" b="1" dirty="0" smtClean="0">
                <a:solidFill>
                  <a:schemeClr val="accent5">
                    <a:lumMod val="50000"/>
                  </a:schemeClr>
                </a:solidFill>
              </a:rPr>
              <a:t>Patriotic, but also a global mentality</a:t>
            </a:r>
          </a:p>
          <a:p>
            <a:r>
              <a:rPr lang="en-US" sz="2000" b="1" dirty="0" smtClean="0">
                <a:solidFill>
                  <a:schemeClr val="accent5">
                    <a:lumMod val="50000"/>
                  </a:schemeClr>
                </a:solidFill>
              </a:rPr>
              <a:t>10% loyal to work; 90% loyal to life</a:t>
            </a:r>
          </a:p>
          <a:p>
            <a:pPr marL="0" indent="0">
              <a:buNone/>
            </a:pPr>
            <a:endParaRPr lang="en-US" sz="3600" b="1" dirty="0" smtClean="0">
              <a:solidFill>
                <a:schemeClr val="accent4">
                  <a:lumMod val="75000"/>
                </a:schemeClr>
              </a:solidFill>
            </a:endParaRPr>
          </a:p>
          <a:p>
            <a:endParaRPr lang="en-US" dirty="0"/>
          </a:p>
        </p:txBody>
      </p:sp>
      <p:sp>
        <p:nvSpPr>
          <p:cNvPr id="5" name="Text Placeholder 4"/>
          <p:cNvSpPr>
            <a:spLocks noGrp="1"/>
          </p:cNvSpPr>
          <p:nvPr>
            <p:ph type="body" sz="quarter" idx="3"/>
          </p:nvPr>
        </p:nvSpPr>
        <p:spPr>
          <a:xfrm>
            <a:off x="6170612" y="1300159"/>
            <a:ext cx="5183188" cy="536579"/>
          </a:xfrm>
        </p:spPr>
        <p:txBody>
          <a:bodyPr>
            <a:normAutofit/>
          </a:bodyPr>
          <a:lstStyle/>
          <a:p>
            <a:pPr algn="ctr"/>
            <a:r>
              <a:rPr lang="en-US" sz="2800" dirty="0" smtClean="0">
                <a:solidFill>
                  <a:schemeClr val="accent4">
                    <a:lumMod val="75000"/>
                  </a:schemeClr>
                </a:solidFill>
              </a:rPr>
              <a:t>How to Exploit their Talent</a:t>
            </a:r>
            <a:endParaRPr lang="en-US" sz="2800" dirty="0">
              <a:solidFill>
                <a:schemeClr val="accent4">
                  <a:lumMod val="75000"/>
                </a:schemeClr>
              </a:solidFill>
            </a:endParaRPr>
          </a:p>
        </p:txBody>
      </p:sp>
      <p:sp>
        <p:nvSpPr>
          <p:cNvPr id="6" name="Content Placeholder 5"/>
          <p:cNvSpPr>
            <a:spLocks noGrp="1"/>
          </p:cNvSpPr>
          <p:nvPr>
            <p:ph sz="quarter" idx="4"/>
          </p:nvPr>
        </p:nvSpPr>
        <p:spPr>
          <a:xfrm>
            <a:off x="5997573" y="1865313"/>
            <a:ext cx="6066907" cy="3851284"/>
          </a:xfrm>
        </p:spPr>
        <p:txBody>
          <a:bodyPr>
            <a:noAutofit/>
          </a:bodyPr>
          <a:lstStyle/>
          <a:p>
            <a:r>
              <a:rPr lang="en-US" sz="2000" b="1" dirty="0" smtClean="0">
                <a:solidFill>
                  <a:schemeClr val="accent5">
                    <a:lumMod val="50000"/>
                  </a:schemeClr>
                </a:solidFill>
              </a:rPr>
              <a:t>Have an excellent awards and recognition program</a:t>
            </a:r>
          </a:p>
          <a:p>
            <a:r>
              <a:rPr lang="en-US" sz="2000" b="1" dirty="0" smtClean="0">
                <a:solidFill>
                  <a:schemeClr val="accent5">
                    <a:lumMod val="50000"/>
                  </a:schemeClr>
                </a:solidFill>
              </a:rPr>
              <a:t>Avoid “the way it was” conversations, especially with diversity topics</a:t>
            </a:r>
          </a:p>
          <a:p>
            <a:r>
              <a:rPr lang="en-US" sz="2000" b="1" dirty="0" smtClean="0">
                <a:solidFill>
                  <a:schemeClr val="accent5">
                    <a:lumMod val="50000"/>
                  </a:schemeClr>
                </a:solidFill>
              </a:rPr>
              <a:t>Allow them to develop ambitious plans, and assist them in executing (they are not doers)</a:t>
            </a:r>
          </a:p>
          <a:p>
            <a:r>
              <a:rPr lang="en-US" sz="2000" b="1" dirty="0" smtClean="0">
                <a:solidFill>
                  <a:schemeClr val="accent5">
                    <a:lumMod val="50000"/>
                  </a:schemeClr>
                </a:solidFill>
              </a:rPr>
              <a:t>Value their morals, ethics, feelings, and emotions</a:t>
            </a:r>
          </a:p>
          <a:p>
            <a:r>
              <a:rPr lang="en-US" sz="2000" b="1" dirty="0" smtClean="0">
                <a:solidFill>
                  <a:schemeClr val="accent5">
                    <a:lumMod val="50000"/>
                  </a:schemeClr>
                </a:solidFill>
              </a:rPr>
              <a:t>Never play the title game! Show them you’re a leader, don’t tell them you are!</a:t>
            </a:r>
          </a:p>
          <a:p>
            <a:r>
              <a:rPr lang="en-US" sz="2000" b="1" dirty="0" smtClean="0">
                <a:solidFill>
                  <a:schemeClr val="accent5">
                    <a:lumMod val="50000"/>
                  </a:schemeClr>
                </a:solidFill>
              </a:rPr>
              <a:t>Make things fun and engaging (worth their time). Boring ceremonies and over-use of formalities will scare them off</a:t>
            </a:r>
          </a:p>
        </p:txBody>
      </p:sp>
    </p:spTree>
    <p:extLst>
      <p:ext uri="{BB962C8B-B14F-4D97-AF65-F5344CB8AC3E}">
        <p14:creationId xmlns:p14="http://schemas.microsoft.com/office/powerpoint/2010/main" val="3714729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622300"/>
            <a:ext cx="10515600" cy="1117600"/>
          </a:xfrm>
        </p:spPr>
        <p:txBody>
          <a:bodyPr/>
          <a:lstStyle/>
          <a:p>
            <a:pPr algn="ctr"/>
            <a:r>
              <a:rPr lang="en-US" b="1" dirty="0" smtClean="0">
                <a:solidFill>
                  <a:schemeClr val="accent4">
                    <a:lumMod val="75000"/>
                  </a:schemeClr>
                </a:solidFill>
              </a:rPr>
              <a:t>Definition</a:t>
            </a:r>
            <a:endParaRPr lang="en-US" b="1" dirty="0">
              <a:solidFill>
                <a:schemeClr val="accent4">
                  <a:lumMod val="75000"/>
                </a:schemeClr>
              </a:solidFill>
            </a:endParaRPr>
          </a:p>
        </p:txBody>
      </p:sp>
      <p:sp>
        <p:nvSpPr>
          <p:cNvPr id="3" name="Content Placeholder 2"/>
          <p:cNvSpPr>
            <a:spLocks noGrp="1"/>
          </p:cNvSpPr>
          <p:nvPr>
            <p:ph idx="1"/>
          </p:nvPr>
        </p:nvSpPr>
        <p:spPr>
          <a:xfrm>
            <a:off x="952500" y="1498600"/>
            <a:ext cx="10515600" cy="3852862"/>
          </a:xfrm>
        </p:spPr>
        <p:txBody>
          <a:bodyPr>
            <a:normAutofit lnSpcReduction="10000"/>
          </a:bodyPr>
          <a:lstStyle/>
          <a:p>
            <a:r>
              <a:rPr lang="en-US" sz="4800" dirty="0" smtClean="0">
                <a:solidFill>
                  <a:schemeClr val="tx2">
                    <a:lumMod val="75000"/>
                  </a:schemeClr>
                </a:solidFill>
              </a:rPr>
              <a:t>A privileged relationship between a </a:t>
            </a:r>
            <a:r>
              <a:rPr lang="en-US" sz="4800" u="sng" dirty="0" smtClean="0">
                <a:solidFill>
                  <a:schemeClr val="tx2">
                    <a:lumMod val="75000"/>
                  </a:schemeClr>
                </a:solidFill>
              </a:rPr>
              <a:t>more experienced</a:t>
            </a:r>
            <a:r>
              <a:rPr lang="en-US" sz="4800" dirty="0" smtClean="0">
                <a:solidFill>
                  <a:schemeClr val="tx2">
                    <a:lumMod val="75000"/>
                  </a:schemeClr>
                </a:solidFill>
              </a:rPr>
              <a:t> person and a </a:t>
            </a:r>
            <a:r>
              <a:rPr lang="en-US" sz="4800" u="sng" dirty="0" smtClean="0">
                <a:solidFill>
                  <a:schemeClr val="tx2">
                    <a:lumMod val="75000"/>
                  </a:schemeClr>
                </a:solidFill>
              </a:rPr>
              <a:t>less experienced person </a:t>
            </a:r>
            <a:r>
              <a:rPr lang="en-US" sz="4800" dirty="0" smtClean="0">
                <a:solidFill>
                  <a:schemeClr val="tx2">
                    <a:lumMod val="75000"/>
                  </a:schemeClr>
                </a:solidFill>
              </a:rPr>
              <a:t>where profound learning happens and mutual responsibility grows (PDI Ninth House, 2010)</a:t>
            </a:r>
          </a:p>
          <a:p>
            <a:endParaRPr lang="en-US" u="sng" dirty="0"/>
          </a:p>
          <a:p>
            <a:pPr marL="0" indent="0">
              <a:buNone/>
            </a:pPr>
            <a:endParaRPr lang="en-US" u="sng" dirty="0"/>
          </a:p>
        </p:txBody>
      </p:sp>
    </p:spTree>
    <p:extLst>
      <p:ext uri="{BB962C8B-B14F-4D97-AF65-F5344CB8AC3E}">
        <p14:creationId xmlns:p14="http://schemas.microsoft.com/office/powerpoint/2010/main" val="4062074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5"/>
            <a:ext cx="9144000" cy="1735136"/>
          </a:xfrm>
        </p:spPr>
        <p:txBody>
          <a:bodyPr/>
          <a:lstStyle/>
          <a:p>
            <a:r>
              <a:rPr lang="en-US" b="1" dirty="0" smtClean="0"/>
              <a:t>Mentorship</a:t>
            </a:r>
            <a:endParaRPr lang="en-US" b="1" dirty="0"/>
          </a:p>
        </p:txBody>
      </p:sp>
      <p:sp>
        <p:nvSpPr>
          <p:cNvPr id="3" name="Subtitle 2"/>
          <p:cNvSpPr>
            <a:spLocks noGrp="1"/>
          </p:cNvSpPr>
          <p:nvPr>
            <p:ph type="subTitle" idx="1"/>
          </p:nvPr>
        </p:nvSpPr>
        <p:spPr/>
        <p:txBody>
          <a:bodyPr>
            <a:normAutofit fontScale="77500" lnSpcReduction="20000"/>
          </a:bodyPr>
          <a:lstStyle/>
          <a:p>
            <a:r>
              <a:rPr lang="en-US" sz="3600" dirty="0" smtClean="0"/>
              <a:t>The Art of Inspiring, Teaching, and Training an All-Volunteer team</a:t>
            </a:r>
          </a:p>
          <a:p>
            <a:endParaRPr lang="en-US" sz="3600" dirty="0"/>
          </a:p>
          <a:p>
            <a:r>
              <a:rPr lang="en-US" sz="3600" dirty="0" smtClean="0"/>
              <a:t>Thank you!</a:t>
            </a:r>
            <a:endParaRPr lang="en-US" sz="3600" dirty="0"/>
          </a:p>
        </p:txBody>
      </p:sp>
    </p:spTree>
    <p:extLst>
      <p:ext uri="{BB962C8B-B14F-4D97-AF65-F5344CB8AC3E}">
        <p14:creationId xmlns:p14="http://schemas.microsoft.com/office/powerpoint/2010/main" val="53836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698500"/>
            <a:ext cx="10515600" cy="1117600"/>
          </a:xfrm>
        </p:spPr>
        <p:txBody>
          <a:bodyPr/>
          <a:lstStyle/>
          <a:p>
            <a:pPr algn="ctr"/>
            <a:r>
              <a:rPr lang="en-US" b="1" dirty="0" smtClean="0">
                <a:solidFill>
                  <a:schemeClr val="accent4">
                    <a:lumMod val="75000"/>
                  </a:schemeClr>
                </a:solidFill>
              </a:rPr>
              <a:t>Definition (Cont.)</a:t>
            </a:r>
            <a:endParaRPr lang="en-US" b="1" dirty="0">
              <a:solidFill>
                <a:schemeClr val="accent4">
                  <a:lumMod val="75000"/>
                </a:schemeClr>
              </a:solidFill>
            </a:endParaRPr>
          </a:p>
        </p:txBody>
      </p:sp>
      <p:sp>
        <p:nvSpPr>
          <p:cNvPr id="3" name="Content Placeholder 2"/>
          <p:cNvSpPr>
            <a:spLocks noGrp="1"/>
          </p:cNvSpPr>
          <p:nvPr>
            <p:ph idx="1"/>
          </p:nvPr>
        </p:nvSpPr>
        <p:spPr>
          <a:xfrm>
            <a:off x="979714" y="1816100"/>
            <a:ext cx="10515600" cy="3852862"/>
          </a:xfrm>
        </p:spPr>
        <p:txBody>
          <a:bodyPr>
            <a:normAutofit/>
          </a:bodyPr>
          <a:lstStyle/>
          <a:p>
            <a:r>
              <a:rPr lang="en-US" sz="4800" dirty="0" smtClean="0">
                <a:solidFill>
                  <a:schemeClr val="tx2">
                    <a:lumMod val="75000"/>
                  </a:schemeClr>
                </a:solidFill>
              </a:rPr>
              <a:t>The protégée gains from the mentor’s tacit professional and organizational knowledge, and gets accelerated experience and insight</a:t>
            </a:r>
          </a:p>
          <a:p>
            <a:endParaRPr lang="en-US" u="sng" dirty="0"/>
          </a:p>
          <a:p>
            <a:pPr marL="0" indent="0">
              <a:buNone/>
            </a:pPr>
            <a:endParaRPr lang="en-US" u="sng" dirty="0"/>
          </a:p>
        </p:txBody>
      </p:sp>
    </p:spTree>
    <p:extLst>
      <p:ext uri="{BB962C8B-B14F-4D97-AF65-F5344CB8AC3E}">
        <p14:creationId xmlns:p14="http://schemas.microsoft.com/office/powerpoint/2010/main" val="172499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500"/>
            <a:ext cx="10515600" cy="1117600"/>
          </a:xfrm>
        </p:spPr>
        <p:txBody>
          <a:bodyPr/>
          <a:lstStyle/>
          <a:p>
            <a:pPr algn="ctr"/>
            <a:r>
              <a:rPr lang="en-US" b="1" dirty="0" smtClean="0">
                <a:solidFill>
                  <a:schemeClr val="accent4">
                    <a:lumMod val="75000"/>
                  </a:schemeClr>
                </a:solidFill>
              </a:rPr>
              <a:t>Definition (Cont.)</a:t>
            </a:r>
            <a:endParaRPr lang="en-US" b="1" dirty="0">
              <a:solidFill>
                <a:schemeClr val="accent4">
                  <a:lumMod val="75000"/>
                </a:schemeClr>
              </a:solidFill>
            </a:endParaRPr>
          </a:p>
        </p:txBody>
      </p:sp>
      <p:sp>
        <p:nvSpPr>
          <p:cNvPr id="3" name="Content Placeholder 2"/>
          <p:cNvSpPr>
            <a:spLocks noGrp="1"/>
          </p:cNvSpPr>
          <p:nvPr>
            <p:ph idx="1"/>
          </p:nvPr>
        </p:nvSpPr>
        <p:spPr>
          <a:xfrm>
            <a:off x="838200" y="2324100"/>
            <a:ext cx="10515600" cy="3852862"/>
          </a:xfrm>
        </p:spPr>
        <p:txBody>
          <a:bodyPr>
            <a:normAutofit/>
          </a:bodyPr>
          <a:lstStyle/>
          <a:p>
            <a:r>
              <a:rPr lang="en-US" sz="4800" dirty="0" smtClean="0">
                <a:solidFill>
                  <a:schemeClr val="tx2">
                    <a:lumMod val="75000"/>
                  </a:schemeClr>
                </a:solidFill>
              </a:rPr>
              <a:t>The mentor gains a sense of sponsorship and legacy, as well as fresh insights and renewal</a:t>
            </a:r>
          </a:p>
          <a:p>
            <a:endParaRPr lang="en-US" u="sng" dirty="0"/>
          </a:p>
          <a:p>
            <a:pPr marL="0" indent="0">
              <a:buNone/>
            </a:pPr>
            <a:endParaRPr lang="en-US" u="sng" dirty="0"/>
          </a:p>
        </p:txBody>
      </p:sp>
    </p:spTree>
    <p:extLst>
      <p:ext uri="{BB962C8B-B14F-4D97-AF65-F5344CB8AC3E}">
        <p14:creationId xmlns:p14="http://schemas.microsoft.com/office/powerpoint/2010/main" val="446201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500"/>
            <a:ext cx="10515600" cy="1117600"/>
          </a:xfrm>
        </p:spPr>
        <p:txBody>
          <a:bodyPr/>
          <a:lstStyle/>
          <a:p>
            <a:pPr algn="ctr"/>
            <a:r>
              <a:rPr lang="en-US" b="1" dirty="0" smtClean="0">
                <a:solidFill>
                  <a:schemeClr val="accent4">
                    <a:lumMod val="75000"/>
                  </a:schemeClr>
                </a:solidFill>
              </a:rPr>
              <a:t>Definition (Cont.)</a:t>
            </a:r>
            <a:endParaRPr lang="en-US" b="1" dirty="0">
              <a:solidFill>
                <a:schemeClr val="accent4">
                  <a:lumMod val="75000"/>
                </a:schemeClr>
              </a:solidFill>
            </a:endParaRPr>
          </a:p>
        </p:txBody>
      </p:sp>
      <p:sp>
        <p:nvSpPr>
          <p:cNvPr id="3" name="Content Placeholder 2"/>
          <p:cNvSpPr>
            <a:spLocks noGrp="1"/>
          </p:cNvSpPr>
          <p:nvPr>
            <p:ph idx="1"/>
          </p:nvPr>
        </p:nvSpPr>
        <p:spPr>
          <a:xfrm>
            <a:off x="838200" y="2324100"/>
            <a:ext cx="10515600" cy="3852862"/>
          </a:xfrm>
        </p:spPr>
        <p:txBody>
          <a:bodyPr>
            <a:normAutofit/>
          </a:bodyPr>
          <a:lstStyle/>
          <a:p>
            <a:r>
              <a:rPr lang="en-US" sz="4800" dirty="0" smtClean="0">
                <a:solidFill>
                  <a:schemeClr val="tx2">
                    <a:lumMod val="75000"/>
                  </a:schemeClr>
                </a:solidFill>
              </a:rPr>
              <a:t>Mentoring is less about competencies, and more about </a:t>
            </a:r>
            <a:r>
              <a:rPr lang="en-US" sz="4800" u="sng" dirty="0" smtClean="0">
                <a:solidFill>
                  <a:schemeClr val="tx2">
                    <a:lumMod val="75000"/>
                  </a:schemeClr>
                </a:solidFill>
              </a:rPr>
              <a:t>WISDOM</a:t>
            </a:r>
          </a:p>
          <a:p>
            <a:endParaRPr lang="en-US" u="sng" dirty="0"/>
          </a:p>
          <a:p>
            <a:pPr marL="0" indent="0">
              <a:buNone/>
            </a:pPr>
            <a:endParaRPr lang="en-US" u="sng" dirty="0"/>
          </a:p>
        </p:txBody>
      </p:sp>
    </p:spTree>
    <p:extLst>
      <p:ext uri="{BB962C8B-B14F-4D97-AF65-F5344CB8AC3E}">
        <p14:creationId xmlns:p14="http://schemas.microsoft.com/office/powerpoint/2010/main" val="667354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500063"/>
            <a:ext cx="10515600" cy="800100"/>
          </a:xfrm>
        </p:spPr>
        <p:txBody>
          <a:bodyPr/>
          <a:lstStyle/>
          <a:p>
            <a:pPr algn="ctr"/>
            <a:r>
              <a:rPr lang="en-US" b="1" dirty="0" smtClean="0">
                <a:solidFill>
                  <a:schemeClr val="tx2">
                    <a:lumMod val="75000"/>
                  </a:schemeClr>
                </a:solidFill>
              </a:rPr>
              <a:t>Understanding Wisdom</a:t>
            </a:r>
            <a:endParaRPr lang="en-US" b="1" dirty="0">
              <a:solidFill>
                <a:schemeClr val="tx2">
                  <a:lumMod val="75000"/>
                </a:schemeClr>
              </a:solidFill>
            </a:endParaRPr>
          </a:p>
        </p:txBody>
      </p:sp>
      <p:sp>
        <p:nvSpPr>
          <p:cNvPr id="3" name="Text Placeholder 2"/>
          <p:cNvSpPr>
            <a:spLocks noGrp="1"/>
          </p:cNvSpPr>
          <p:nvPr>
            <p:ph type="body" idx="1"/>
          </p:nvPr>
        </p:nvSpPr>
        <p:spPr>
          <a:xfrm>
            <a:off x="938213" y="1391442"/>
            <a:ext cx="5157787" cy="536579"/>
          </a:xfrm>
        </p:spPr>
        <p:txBody>
          <a:bodyPr>
            <a:normAutofit/>
          </a:bodyPr>
          <a:lstStyle/>
          <a:p>
            <a:pPr algn="ctr"/>
            <a:r>
              <a:rPr lang="en-US" sz="2800" dirty="0" smtClean="0">
                <a:solidFill>
                  <a:schemeClr val="accent4">
                    <a:lumMod val="75000"/>
                  </a:schemeClr>
                </a:solidFill>
              </a:rPr>
              <a:t>What it is</a:t>
            </a:r>
            <a:endParaRPr lang="en-US" sz="2800" dirty="0">
              <a:solidFill>
                <a:schemeClr val="accent4">
                  <a:lumMod val="75000"/>
                </a:schemeClr>
              </a:solidFill>
            </a:endParaRPr>
          </a:p>
        </p:txBody>
      </p:sp>
      <p:sp>
        <p:nvSpPr>
          <p:cNvPr id="4" name="Content Placeholder 3"/>
          <p:cNvSpPr>
            <a:spLocks noGrp="1"/>
          </p:cNvSpPr>
          <p:nvPr>
            <p:ph sz="half" idx="2"/>
          </p:nvPr>
        </p:nvSpPr>
        <p:spPr>
          <a:xfrm>
            <a:off x="938212" y="1956596"/>
            <a:ext cx="5157787" cy="3684585"/>
          </a:xfrm>
        </p:spPr>
        <p:txBody>
          <a:bodyPr>
            <a:normAutofit lnSpcReduction="10000"/>
          </a:bodyPr>
          <a:lstStyle/>
          <a:p>
            <a:r>
              <a:rPr lang="en-US" dirty="0" smtClean="0"/>
              <a:t>Institutional/organizational experience</a:t>
            </a:r>
          </a:p>
          <a:p>
            <a:r>
              <a:rPr lang="en-US" dirty="0" smtClean="0"/>
              <a:t>Professional experience</a:t>
            </a:r>
          </a:p>
          <a:p>
            <a:r>
              <a:rPr lang="en-US" dirty="0" smtClean="0"/>
              <a:t>Professional knowledge</a:t>
            </a:r>
          </a:p>
          <a:p>
            <a:r>
              <a:rPr lang="en-US" dirty="0" smtClean="0"/>
              <a:t>Good judgment</a:t>
            </a:r>
          </a:p>
          <a:p>
            <a:r>
              <a:rPr lang="en-US" dirty="0" smtClean="0"/>
              <a:t>Passion and conviction in purpose</a:t>
            </a:r>
          </a:p>
          <a:p>
            <a:r>
              <a:rPr lang="en-US" dirty="0" smtClean="0"/>
              <a:t>The quality of being </a:t>
            </a:r>
            <a:r>
              <a:rPr lang="en-US" sz="3600" b="1" dirty="0" smtClean="0">
                <a:solidFill>
                  <a:schemeClr val="accent4">
                    <a:lumMod val="75000"/>
                  </a:schemeClr>
                </a:solidFill>
              </a:rPr>
              <a:t>wise</a:t>
            </a:r>
          </a:p>
          <a:p>
            <a:endParaRPr lang="en-US" dirty="0"/>
          </a:p>
        </p:txBody>
      </p:sp>
      <p:sp>
        <p:nvSpPr>
          <p:cNvPr id="5" name="Text Placeholder 4"/>
          <p:cNvSpPr>
            <a:spLocks noGrp="1"/>
          </p:cNvSpPr>
          <p:nvPr>
            <p:ph type="body" sz="quarter" idx="3"/>
          </p:nvPr>
        </p:nvSpPr>
        <p:spPr>
          <a:xfrm>
            <a:off x="6170612" y="1363663"/>
            <a:ext cx="5183188" cy="536579"/>
          </a:xfrm>
        </p:spPr>
        <p:txBody>
          <a:bodyPr>
            <a:normAutofit/>
          </a:bodyPr>
          <a:lstStyle/>
          <a:p>
            <a:pPr algn="ctr"/>
            <a:r>
              <a:rPr lang="en-US" sz="2800" dirty="0" smtClean="0">
                <a:solidFill>
                  <a:schemeClr val="accent4">
                    <a:lumMod val="75000"/>
                  </a:schemeClr>
                </a:solidFill>
              </a:rPr>
              <a:t>What it ISN’T</a:t>
            </a:r>
            <a:endParaRPr lang="en-US" sz="2800" dirty="0">
              <a:solidFill>
                <a:schemeClr val="accent4">
                  <a:lumMod val="75000"/>
                </a:schemeClr>
              </a:solidFill>
            </a:endParaRPr>
          </a:p>
        </p:txBody>
      </p:sp>
      <p:sp>
        <p:nvSpPr>
          <p:cNvPr id="6" name="Content Placeholder 5"/>
          <p:cNvSpPr>
            <a:spLocks noGrp="1"/>
          </p:cNvSpPr>
          <p:nvPr>
            <p:ph sz="quarter" idx="4"/>
          </p:nvPr>
        </p:nvSpPr>
        <p:spPr>
          <a:xfrm>
            <a:off x="6170612" y="1956595"/>
            <a:ext cx="5183188" cy="3684585"/>
          </a:xfrm>
        </p:spPr>
        <p:txBody>
          <a:bodyPr/>
          <a:lstStyle/>
          <a:p>
            <a:r>
              <a:rPr lang="en-US" dirty="0" smtClean="0"/>
              <a:t>Age alone</a:t>
            </a:r>
          </a:p>
          <a:p>
            <a:r>
              <a:rPr lang="en-US" dirty="0" smtClean="0"/>
              <a:t>Positional longevity alone</a:t>
            </a:r>
          </a:p>
          <a:p>
            <a:r>
              <a:rPr lang="en-US" dirty="0" smtClean="0"/>
              <a:t>“I’ve arrived” complex</a:t>
            </a:r>
          </a:p>
          <a:p>
            <a:r>
              <a:rPr lang="en-US" dirty="0" smtClean="0"/>
              <a:t>Anecdotal only education</a:t>
            </a:r>
          </a:p>
          <a:p>
            <a:r>
              <a:rPr lang="en-US" dirty="0" smtClean="0"/>
              <a:t>Hierarchy </a:t>
            </a:r>
            <a:endParaRPr lang="en-US" dirty="0"/>
          </a:p>
        </p:txBody>
      </p:sp>
    </p:spTree>
    <p:extLst>
      <p:ext uri="{BB962C8B-B14F-4D97-AF65-F5344CB8AC3E}">
        <p14:creationId xmlns:p14="http://schemas.microsoft.com/office/powerpoint/2010/main" val="3587105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419100"/>
            <a:ext cx="7040189" cy="876300"/>
          </a:xfrm>
        </p:spPr>
        <p:txBody>
          <a:bodyPr/>
          <a:lstStyle/>
          <a:p>
            <a:r>
              <a:rPr lang="en-US" sz="4400" b="1" dirty="0" smtClean="0">
                <a:solidFill>
                  <a:schemeClr val="accent4">
                    <a:lumMod val="75000"/>
                  </a:schemeClr>
                </a:solidFill>
              </a:rPr>
              <a:t>Why Mentor and not Manage?</a:t>
            </a:r>
            <a:endParaRPr lang="en-US" sz="4400" b="1" dirty="0">
              <a:solidFill>
                <a:schemeClr val="accent4">
                  <a:lumMod val="75000"/>
                </a:schemeClr>
              </a:solidFill>
            </a:endParaRPr>
          </a:p>
        </p:txBody>
      </p:sp>
      <p:pic>
        <p:nvPicPr>
          <p:cNvPr id="8" name="Picture Placeholder 7"/>
          <p:cNvPicPr>
            <a:picLocks noGrp="1" noChangeAspect="1"/>
          </p:cNvPicPr>
          <p:nvPr>
            <p:ph type="pic" idx="1"/>
          </p:nvPr>
        </p:nvPicPr>
        <p:blipFill>
          <a:blip r:embed="rId3">
            <a:extLst>
              <a:ext uri="{28A0092B-C50C-407E-A947-70E740481C1C}">
                <a14:useLocalDpi xmlns:a14="http://schemas.microsoft.com/office/drawing/2010/main" val="0"/>
              </a:ext>
            </a:extLst>
          </a:blip>
          <a:srcRect l="10891" r="10891"/>
          <a:stretch>
            <a:fillRect/>
          </a:stretch>
        </p:blipFill>
        <p:spPr>
          <a:xfrm>
            <a:off x="6070600" y="1320799"/>
            <a:ext cx="5703888" cy="4178300"/>
          </a:xfrm>
        </p:spPr>
      </p:pic>
      <p:sp>
        <p:nvSpPr>
          <p:cNvPr id="4" name="Text Placeholder 3"/>
          <p:cNvSpPr>
            <a:spLocks noGrp="1"/>
          </p:cNvSpPr>
          <p:nvPr>
            <p:ph type="body" sz="half" idx="2"/>
          </p:nvPr>
        </p:nvSpPr>
        <p:spPr>
          <a:xfrm>
            <a:off x="979714" y="1320799"/>
            <a:ext cx="4773612" cy="4298959"/>
          </a:xfrm>
        </p:spPr>
        <p:txBody>
          <a:bodyPr>
            <a:normAutofit/>
          </a:bodyPr>
          <a:lstStyle/>
          <a:p>
            <a:pPr marL="285750" indent="-285750">
              <a:buFont typeface="Arial" panose="020B0604020202020204" pitchFamily="34" charset="0"/>
              <a:buChar char="•"/>
            </a:pPr>
            <a:r>
              <a:rPr lang="en-US" sz="2000" b="1" dirty="0" smtClean="0">
                <a:solidFill>
                  <a:schemeClr val="tx2">
                    <a:lumMod val="75000"/>
                  </a:schemeClr>
                </a:solidFill>
              </a:rPr>
              <a:t>It is about inspiring, not ordering</a:t>
            </a:r>
          </a:p>
          <a:p>
            <a:pPr marL="285750" indent="-285750">
              <a:buFont typeface="Arial" panose="020B0604020202020204" pitchFamily="34" charset="0"/>
              <a:buChar char="•"/>
            </a:pPr>
            <a:r>
              <a:rPr lang="en-US" sz="2000" b="1" dirty="0" smtClean="0">
                <a:solidFill>
                  <a:schemeClr val="tx2">
                    <a:lumMod val="75000"/>
                  </a:schemeClr>
                </a:solidFill>
              </a:rPr>
              <a:t>Understand the 5 Bases of Power</a:t>
            </a:r>
          </a:p>
          <a:p>
            <a:pPr marL="742838" lvl="1" indent="-285750">
              <a:buFont typeface="Arial" panose="020B0604020202020204" pitchFamily="34" charset="0"/>
              <a:buChar char="•"/>
            </a:pPr>
            <a:r>
              <a:rPr lang="en-US" sz="2000" b="1" dirty="0" smtClean="0">
                <a:solidFill>
                  <a:schemeClr val="tx2">
                    <a:lumMod val="75000"/>
                  </a:schemeClr>
                </a:solidFill>
              </a:rPr>
              <a:t>Coercive Power</a:t>
            </a:r>
          </a:p>
          <a:p>
            <a:pPr marL="742838" lvl="1" indent="-285750">
              <a:buFont typeface="Arial" panose="020B0604020202020204" pitchFamily="34" charset="0"/>
              <a:buChar char="•"/>
            </a:pPr>
            <a:r>
              <a:rPr lang="en-US" sz="2000" b="1" dirty="0" smtClean="0">
                <a:solidFill>
                  <a:schemeClr val="tx2">
                    <a:lumMod val="75000"/>
                  </a:schemeClr>
                </a:solidFill>
              </a:rPr>
              <a:t>Reward Power</a:t>
            </a:r>
          </a:p>
          <a:p>
            <a:pPr marL="742838" lvl="1" indent="-285750">
              <a:buFont typeface="Arial" panose="020B0604020202020204" pitchFamily="34" charset="0"/>
              <a:buChar char="•"/>
            </a:pPr>
            <a:r>
              <a:rPr lang="en-US" sz="2000" b="1" dirty="0" smtClean="0">
                <a:solidFill>
                  <a:schemeClr val="tx2">
                    <a:lumMod val="75000"/>
                  </a:schemeClr>
                </a:solidFill>
              </a:rPr>
              <a:t>Legitimate Power</a:t>
            </a:r>
          </a:p>
          <a:p>
            <a:pPr marL="742838" lvl="1" indent="-285750">
              <a:buFont typeface="Arial" panose="020B0604020202020204" pitchFamily="34" charset="0"/>
              <a:buChar char="•"/>
            </a:pPr>
            <a:r>
              <a:rPr lang="en-US" sz="2000" b="1" dirty="0" smtClean="0">
                <a:solidFill>
                  <a:schemeClr val="tx2">
                    <a:lumMod val="75000"/>
                  </a:schemeClr>
                </a:solidFill>
              </a:rPr>
              <a:t>Expert Power</a:t>
            </a:r>
          </a:p>
          <a:p>
            <a:pPr marL="742838" lvl="1" indent="-285750">
              <a:buFont typeface="Arial" panose="020B0604020202020204" pitchFamily="34" charset="0"/>
              <a:buChar char="•"/>
            </a:pPr>
            <a:r>
              <a:rPr lang="en-US" sz="2000" b="1" dirty="0" smtClean="0">
                <a:solidFill>
                  <a:schemeClr val="tx2">
                    <a:lumMod val="75000"/>
                  </a:schemeClr>
                </a:solidFill>
              </a:rPr>
              <a:t>Referent Power</a:t>
            </a:r>
          </a:p>
          <a:p>
            <a:pPr marL="285750" indent="-285750">
              <a:buFont typeface="Arial" panose="020B0604020202020204" pitchFamily="34" charset="0"/>
              <a:buChar char="•"/>
            </a:pPr>
            <a:r>
              <a:rPr lang="en-US" sz="2000" b="1" dirty="0" smtClean="0">
                <a:solidFill>
                  <a:schemeClr val="tx2">
                    <a:lumMod val="75000"/>
                  </a:schemeClr>
                </a:solidFill>
              </a:rPr>
              <a:t>Understand the limitation of that power</a:t>
            </a:r>
          </a:p>
          <a:p>
            <a:pPr marL="285750" indent="-285750">
              <a:buFont typeface="Arial" panose="020B0604020202020204" pitchFamily="34" charset="0"/>
              <a:buChar char="•"/>
            </a:pPr>
            <a:r>
              <a:rPr lang="en-US" sz="2000" b="1" dirty="0" smtClean="0">
                <a:solidFill>
                  <a:schemeClr val="tx2">
                    <a:lumMod val="75000"/>
                  </a:schemeClr>
                </a:solidFill>
              </a:rPr>
              <a:t>Then ask….</a:t>
            </a:r>
          </a:p>
          <a:p>
            <a:pPr marL="285750" indent="-285750">
              <a:buFont typeface="Arial" panose="020B0604020202020204" pitchFamily="34" charset="0"/>
              <a:buChar char="•"/>
            </a:pPr>
            <a:endParaRPr lang="en-US" sz="2000" b="1" dirty="0">
              <a:solidFill>
                <a:schemeClr val="tx2">
                  <a:lumMod val="75000"/>
                </a:schemeClr>
              </a:solidFill>
            </a:endParaRPr>
          </a:p>
          <a:p>
            <a:pPr lvl="1"/>
            <a:r>
              <a:rPr lang="en-US" sz="2400" b="1" dirty="0" smtClean="0">
                <a:solidFill>
                  <a:schemeClr val="tx2">
                    <a:lumMod val="75000"/>
                  </a:schemeClr>
                </a:solidFill>
              </a:rPr>
              <a:t>How do I see my vision through?</a:t>
            </a:r>
            <a:endParaRPr lang="en-US" sz="2400" b="1" dirty="0">
              <a:solidFill>
                <a:schemeClr val="tx2">
                  <a:lumMod val="75000"/>
                </a:schemeClr>
              </a:solidFill>
            </a:endParaRPr>
          </a:p>
        </p:txBody>
      </p:sp>
    </p:spTree>
    <p:extLst>
      <p:ext uri="{BB962C8B-B14F-4D97-AF65-F5344CB8AC3E}">
        <p14:creationId xmlns:p14="http://schemas.microsoft.com/office/powerpoint/2010/main" val="39663921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500"/>
            <a:ext cx="10515600" cy="1117600"/>
          </a:xfrm>
        </p:spPr>
        <p:txBody>
          <a:bodyPr/>
          <a:lstStyle/>
          <a:p>
            <a:pPr algn="ctr"/>
            <a:r>
              <a:rPr lang="en-US" b="1" dirty="0" smtClean="0">
                <a:solidFill>
                  <a:schemeClr val="accent4">
                    <a:lumMod val="75000"/>
                  </a:schemeClr>
                </a:solidFill>
              </a:rPr>
              <a:t>How do we begin a mentoring program?</a:t>
            </a:r>
            <a:endParaRPr lang="en-US" b="1" dirty="0">
              <a:solidFill>
                <a:schemeClr val="accent4">
                  <a:lumMod val="75000"/>
                </a:schemeClr>
              </a:solidFill>
            </a:endParaRPr>
          </a:p>
        </p:txBody>
      </p:sp>
      <p:sp>
        <p:nvSpPr>
          <p:cNvPr id="3" name="Content Placeholder 2"/>
          <p:cNvSpPr>
            <a:spLocks noGrp="1"/>
          </p:cNvSpPr>
          <p:nvPr>
            <p:ph idx="1"/>
          </p:nvPr>
        </p:nvSpPr>
        <p:spPr>
          <a:xfrm>
            <a:off x="838200" y="2324100"/>
            <a:ext cx="10515600" cy="3852862"/>
          </a:xfrm>
        </p:spPr>
        <p:txBody>
          <a:bodyPr>
            <a:normAutofit/>
          </a:bodyPr>
          <a:lstStyle/>
          <a:p>
            <a:r>
              <a:rPr lang="en-US" u="sng" dirty="0" smtClean="0"/>
              <a:t>Step 1: </a:t>
            </a:r>
            <a:endParaRPr lang="en-US" dirty="0" smtClean="0"/>
          </a:p>
          <a:p>
            <a:endParaRPr lang="en-US" u="sng" dirty="0"/>
          </a:p>
          <a:p>
            <a:pPr marL="914175" lvl="2" indent="0">
              <a:buNone/>
            </a:pPr>
            <a:endParaRPr lang="en-US" dirty="0"/>
          </a:p>
          <a:p>
            <a:pPr marL="914175" lvl="2" indent="0">
              <a:buNone/>
            </a:pPr>
            <a:r>
              <a:rPr lang="en-US" sz="4000" dirty="0" smtClean="0"/>
              <a:t>       IDENTIFY YOUR CAPABLE MENTORS</a:t>
            </a:r>
          </a:p>
          <a:p>
            <a:pPr marL="914175" lvl="2" indent="0" algn="ctr">
              <a:buNone/>
            </a:pPr>
            <a:r>
              <a:rPr lang="en-US" sz="4000" dirty="0" smtClean="0">
                <a:solidFill>
                  <a:srgbClr val="FF0000"/>
                </a:solidFill>
              </a:rPr>
              <a:t>Who would you like to see replicated?</a:t>
            </a:r>
            <a:endParaRPr lang="en-US" sz="4000" dirty="0">
              <a:solidFill>
                <a:srgbClr val="FF0000"/>
              </a:solidFill>
            </a:endParaRPr>
          </a:p>
          <a:p>
            <a:pPr marL="0" indent="0">
              <a:buNone/>
            </a:pPr>
            <a:endParaRPr lang="en-US" u="sng" dirty="0"/>
          </a:p>
        </p:txBody>
      </p:sp>
    </p:spTree>
    <p:extLst>
      <p:ext uri="{BB962C8B-B14F-4D97-AF65-F5344CB8AC3E}">
        <p14:creationId xmlns:p14="http://schemas.microsoft.com/office/powerpoint/2010/main" val="4156515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500"/>
            <a:ext cx="10515600" cy="1117600"/>
          </a:xfrm>
        </p:spPr>
        <p:txBody>
          <a:bodyPr/>
          <a:lstStyle/>
          <a:p>
            <a:pPr algn="ctr"/>
            <a:r>
              <a:rPr lang="en-US" b="1" dirty="0" smtClean="0">
                <a:solidFill>
                  <a:schemeClr val="accent4">
                    <a:lumMod val="75000"/>
                  </a:schemeClr>
                </a:solidFill>
              </a:rPr>
              <a:t>How do we begin a mentoring program?</a:t>
            </a:r>
            <a:endParaRPr lang="en-US" b="1" dirty="0">
              <a:solidFill>
                <a:schemeClr val="accent4">
                  <a:lumMod val="75000"/>
                </a:schemeClr>
              </a:solidFill>
            </a:endParaRPr>
          </a:p>
        </p:txBody>
      </p:sp>
      <p:sp>
        <p:nvSpPr>
          <p:cNvPr id="3" name="Content Placeholder 2"/>
          <p:cNvSpPr>
            <a:spLocks noGrp="1"/>
          </p:cNvSpPr>
          <p:nvPr>
            <p:ph idx="1"/>
          </p:nvPr>
        </p:nvSpPr>
        <p:spPr>
          <a:xfrm>
            <a:off x="838200" y="2324100"/>
            <a:ext cx="10515600" cy="3852862"/>
          </a:xfrm>
        </p:spPr>
        <p:txBody>
          <a:bodyPr>
            <a:normAutofit/>
          </a:bodyPr>
          <a:lstStyle/>
          <a:p>
            <a:r>
              <a:rPr lang="en-US" u="sng" dirty="0" smtClean="0"/>
              <a:t>Step 2: </a:t>
            </a:r>
            <a:endParaRPr lang="en-US" dirty="0" smtClean="0"/>
          </a:p>
          <a:p>
            <a:endParaRPr lang="en-US" u="sng" dirty="0"/>
          </a:p>
          <a:p>
            <a:pPr marL="914175" lvl="2" indent="0">
              <a:buNone/>
            </a:pPr>
            <a:endParaRPr lang="en-US" dirty="0"/>
          </a:p>
          <a:p>
            <a:pPr marL="914175" lvl="2" indent="0">
              <a:buNone/>
            </a:pPr>
            <a:r>
              <a:rPr lang="en-US" sz="4000" dirty="0" smtClean="0"/>
              <a:t>     Organize them; sell them; exploit them</a:t>
            </a:r>
          </a:p>
          <a:p>
            <a:pPr marL="914175" lvl="2" indent="0" algn="ctr">
              <a:buNone/>
            </a:pPr>
            <a:r>
              <a:rPr lang="en-US" sz="4000" dirty="0" smtClean="0">
                <a:solidFill>
                  <a:srgbClr val="FF0000"/>
                </a:solidFill>
              </a:rPr>
              <a:t>Give them a mission (task and purpose), sponsorship/responsibility and let them go!</a:t>
            </a:r>
            <a:endParaRPr lang="en-US" sz="4000" dirty="0">
              <a:solidFill>
                <a:srgbClr val="FF0000"/>
              </a:solidFill>
            </a:endParaRPr>
          </a:p>
          <a:p>
            <a:pPr marL="0" indent="0">
              <a:buNone/>
            </a:pPr>
            <a:endParaRPr lang="en-US" u="sng" dirty="0"/>
          </a:p>
        </p:txBody>
      </p:sp>
    </p:spTree>
    <p:extLst>
      <p:ext uri="{BB962C8B-B14F-4D97-AF65-F5344CB8AC3E}">
        <p14:creationId xmlns:p14="http://schemas.microsoft.com/office/powerpoint/2010/main" val="374247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TotalTime>
  <Words>2049</Words>
  <Application>Microsoft Office PowerPoint</Application>
  <PresentationFormat>Widescreen</PresentationFormat>
  <Paragraphs>169</Paragraphs>
  <Slides>20</Slides>
  <Notes>19</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Georgia</vt:lpstr>
      <vt:lpstr>Times New Roman</vt:lpstr>
      <vt:lpstr>Office Theme</vt:lpstr>
      <vt:lpstr>Mentorship</vt:lpstr>
      <vt:lpstr>Definition</vt:lpstr>
      <vt:lpstr>Definition (Cont.)</vt:lpstr>
      <vt:lpstr>Definition (Cont.)</vt:lpstr>
      <vt:lpstr>Definition (Cont.)</vt:lpstr>
      <vt:lpstr>Understanding Wisdom</vt:lpstr>
      <vt:lpstr>Why Mentor and not Manage?</vt:lpstr>
      <vt:lpstr>How do we begin a mentoring program?</vt:lpstr>
      <vt:lpstr>How do we begin a mentoring program?</vt:lpstr>
      <vt:lpstr>How do we begin a mentoring program?</vt:lpstr>
      <vt:lpstr>How do we begin a mentoring program?</vt:lpstr>
      <vt:lpstr>How do we begin a mentoring program?</vt:lpstr>
      <vt:lpstr>Definition of a Mentoring Connection</vt:lpstr>
      <vt:lpstr>How do we begin a mentoring program?</vt:lpstr>
      <vt:lpstr>Why Mentor?</vt:lpstr>
      <vt:lpstr>Why Mentor?  STRATEGIC</vt:lpstr>
      <vt:lpstr>Know your Future Leaders….</vt:lpstr>
      <vt:lpstr>Generation X (1965-1980)</vt:lpstr>
      <vt:lpstr>Generation Y “Millennials” (1981-2000)</vt:lpstr>
      <vt:lpstr>Mentorship</vt:lpstr>
    </vt:vector>
  </TitlesOfParts>
  <Company>The American Leigon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Neff, Ron E.</dc:creator>
  <cp:lastModifiedBy>Neff, Ron E.</cp:lastModifiedBy>
  <cp:revision>31</cp:revision>
  <cp:lastPrinted>2019-03-14T13:05:21Z</cp:lastPrinted>
  <dcterms:created xsi:type="dcterms:W3CDTF">2019-03-07T13:06:52Z</dcterms:created>
  <dcterms:modified xsi:type="dcterms:W3CDTF">2019-07-17T12:43:33Z</dcterms:modified>
</cp:coreProperties>
</file>